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68"/>
  </p:notesMasterIdLst>
  <p:sldIdLst>
    <p:sldId id="256" r:id="rId2"/>
    <p:sldId id="308" r:id="rId3"/>
    <p:sldId id="258" r:id="rId4"/>
    <p:sldId id="261" r:id="rId5"/>
    <p:sldId id="314" r:id="rId6"/>
    <p:sldId id="315" r:id="rId7"/>
    <p:sldId id="280" r:id="rId8"/>
    <p:sldId id="316" r:id="rId9"/>
    <p:sldId id="317" r:id="rId10"/>
    <p:sldId id="318" r:id="rId11"/>
    <p:sldId id="319" r:id="rId12"/>
    <p:sldId id="324" r:id="rId13"/>
    <p:sldId id="325" r:id="rId14"/>
    <p:sldId id="320" r:id="rId15"/>
    <p:sldId id="321" r:id="rId16"/>
    <p:sldId id="276" r:id="rId17"/>
    <p:sldId id="322" r:id="rId18"/>
    <p:sldId id="309" r:id="rId19"/>
    <p:sldId id="326" r:id="rId20"/>
    <p:sldId id="327" r:id="rId21"/>
    <p:sldId id="328" r:id="rId22"/>
    <p:sldId id="329" r:id="rId23"/>
    <p:sldId id="330" r:id="rId24"/>
    <p:sldId id="331" r:id="rId25"/>
    <p:sldId id="273" r:id="rId26"/>
    <p:sldId id="332" r:id="rId27"/>
    <p:sldId id="333" r:id="rId28"/>
    <p:sldId id="323" r:id="rId29"/>
    <p:sldId id="334" r:id="rId30"/>
    <p:sldId id="335" r:id="rId31"/>
    <p:sldId id="310" r:id="rId32"/>
    <p:sldId id="311" r:id="rId33"/>
    <p:sldId id="336" r:id="rId34"/>
    <p:sldId id="339" r:id="rId35"/>
    <p:sldId id="338" r:id="rId36"/>
    <p:sldId id="342" r:id="rId37"/>
    <p:sldId id="341" r:id="rId38"/>
    <p:sldId id="340" r:id="rId39"/>
    <p:sldId id="343" r:id="rId40"/>
    <p:sldId id="337" r:id="rId41"/>
    <p:sldId id="312" r:id="rId42"/>
    <p:sldId id="345" r:id="rId43"/>
    <p:sldId id="262" r:id="rId44"/>
    <p:sldId id="346" r:id="rId45"/>
    <p:sldId id="349" r:id="rId46"/>
    <p:sldId id="347" r:id="rId47"/>
    <p:sldId id="348" r:id="rId48"/>
    <p:sldId id="350" r:id="rId49"/>
    <p:sldId id="351" r:id="rId50"/>
    <p:sldId id="352" r:id="rId51"/>
    <p:sldId id="353" r:id="rId52"/>
    <p:sldId id="354" r:id="rId53"/>
    <p:sldId id="356" r:id="rId54"/>
    <p:sldId id="355" r:id="rId55"/>
    <p:sldId id="363" r:id="rId56"/>
    <p:sldId id="344" r:id="rId57"/>
    <p:sldId id="313" r:id="rId58"/>
    <p:sldId id="257" r:id="rId59"/>
    <p:sldId id="359" r:id="rId60"/>
    <p:sldId id="358" r:id="rId61"/>
    <p:sldId id="360" r:id="rId62"/>
    <p:sldId id="361" r:id="rId63"/>
    <p:sldId id="362" r:id="rId64"/>
    <p:sldId id="357" r:id="rId65"/>
    <p:sldId id="271" r:id="rId66"/>
    <p:sldId id="286" r:id="rId6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D6180F-8619-41F4-9C30-C525317D58F4}">
  <a:tblStyle styleId="{9DD6180F-8619-41F4-9C30-C525317D58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003" autoAdjust="0"/>
  </p:normalViewPr>
  <p:slideViewPr>
    <p:cSldViewPr snapToGrid="0">
      <p:cViewPr>
        <p:scale>
          <a:sx n="86" d="100"/>
          <a:sy n="86" d="100"/>
        </p:scale>
        <p:origin x="1144" y="-4"/>
      </p:cViewPr>
      <p:guideLst/>
    </p:cSldViewPr>
  </p:slideViewPr>
  <p:notesTextViewPr>
    <p:cViewPr>
      <p:scale>
        <a:sx n="1" d="1"/>
        <a:sy n="1" d="1"/>
      </p:scale>
      <p:origin x="0" y="0"/>
    </p:cViewPr>
  </p:notesTextViewPr>
  <p:sorterViewPr>
    <p:cViewPr>
      <p:scale>
        <a:sx n="100" d="100"/>
        <a:sy n="100" d="100"/>
      </p:scale>
      <p:origin x="0" y="-162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452225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12df2f0ffa6_1_40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12df2f0ffa6_1_40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280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850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f4041860db_0_29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f4041860db_0_2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632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15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81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0"/>
        <p:cNvGrpSpPr/>
        <p:nvPr/>
      </p:nvGrpSpPr>
      <p:grpSpPr>
        <a:xfrm>
          <a:off x="0" y="0"/>
          <a:ext cx="0" cy="0"/>
          <a:chOff x="0" y="0"/>
          <a:chExt cx="0" cy="0"/>
        </a:xfrm>
      </p:grpSpPr>
      <p:sp>
        <p:nvSpPr>
          <p:cNvPr id="3801" name="Google Shape;3801;gf4041860db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2" name="Google Shape;3802;gf4041860db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772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0"/>
        <p:cNvGrpSpPr/>
        <p:nvPr/>
      </p:nvGrpSpPr>
      <p:grpSpPr>
        <a:xfrm>
          <a:off x="0" y="0"/>
          <a:ext cx="0" cy="0"/>
          <a:chOff x="0" y="0"/>
          <a:chExt cx="0" cy="0"/>
        </a:xfrm>
      </p:grpSpPr>
      <p:sp>
        <p:nvSpPr>
          <p:cNvPr id="3801" name="Google Shape;3801;gf4041860db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2" name="Google Shape;3802;gf4041860db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104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1"/>
        <p:cNvGrpSpPr/>
        <p:nvPr/>
      </p:nvGrpSpPr>
      <p:grpSpPr>
        <a:xfrm>
          <a:off x="0" y="0"/>
          <a:ext cx="0" cy="0"/>
          <a:chOff x="0" y="0"/>
          <a:chExt cx="0" cy="0"/>
        </a:xfrm>
      </p:grpSpPr>
      <p:sp>
        <p:nvSpPr>
          <p:cNvPr id="3282" name="Google Shape;3282;g12ebaae033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3" name="Google Shape;3283;g12ebaae033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378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1"/>
        <p:cNvGrpSpPr/>
        <p:nvPr/>
      </p:nvGrpSpPr>
      <p:grpSpPr>
        <a:xfrm>
          <a:off x="0" y="0"/>
          <a:ext cx="0" cy="0"/>
          <a:chOff x="0" y="0"/>
          <a:chExt cx="0" cy="0"/>
        </a:xfrm>
      </p:grpSpPr>
      <p:sp>
        <p:nvSpPr>
          <p:cNvPr id="3282" name="Google Shape;3282;g12ebaae033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3" name="Google Shape;3283;g12ebaae033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933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149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565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gf4041860db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0" name="Google Shape;2900;gf4041860db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253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157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f4041860db_0_29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f4041860db_0_2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28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448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f4041860db_0_29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f4041860db_0_29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110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242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gf4041860db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7" name="Google Shape;2987;gf4041860db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17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f4041860db_0_29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f4041860db_0_2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832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gf4041860db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7" name="Google Shape;2987;gf4041860db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630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019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gf4041860db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7" name="Google Shape;2987;gf4041860db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376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12de7a90d27_0_1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12de7a90d27_0_1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680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12e5514972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12e5514972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178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410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0965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f4041860db_0_29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f4041860db_0_2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450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021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f4041860db_0_29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f4041860db_0_29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622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321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 Average Values for Each </a:t>
            </a:r>
            <a:r>
              <a:rPr lang="en-US" dirty="0" err="1" smtClean="0"/>
              <a:t>RFM_Level</a:t>
            </a:r>
            <a:r>
              <a:rPr lang="en-US" dirty="0" smtClean="0"/>
              <a: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Almost Lost: Customers who are on the verge of being lost. They have an average </a:t>
            </a:r>
            <a:r>
              <a:rPr lang="en-US" dirty="0" err="1" smtClean="0"/>
              <a:t>recency</a:t>
            </a:r>
            <a:r>
              <a:rPr lang="en-US" dirty="0" smtClean="0"/>
              <a:t> of 172.77 days,</a:t>
            </a:r>
          </a:p>
          <a:p>
            <a:pPr marL="0" lvl="0" indent="0" algn="l" rtl="0">
              <a:spcBef>
                <a:spcPts val="0"/>
              </a:spcBef>
              <a:spcAft>
                <a:spcPts val="0"/>
              </a:spcAft>
              <a:buNone/>
            </a:pPr>
            <a:r>
              <a:rPr lang="en-US" dirty="0" smtClean="0"/>
              <a:t># an average frequency of 13.72 transactions, and an average monetary value of 217.77.</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Best Customers: The most valuable customers. They have an average </a:t>
            </a:r>
            <a:r>
              <a:rPr lang="en-US" dirty="0" err="1" smtClean="0"/>
              <a:t>recency</a:t>
            </a:r>
            <a:r>
              <a:rPr lang="en-US" dirty="0" smtClean="0"/>
              <a:t> of 24.75 days,</a:t>
            </a:r>
          </a:p>
          <a:p>
            <a:pPr marL="0" lvl="0" indent="0" algn="l" rtl="0">
              <a:spcBef>
                <a:spcPts val="0"/>
              </a:spcBef>
              <a:spcAft>
                <a:spcPts val="0"/>
              </a:spcAft>
              <a:buNone/>
            </a:pPr>
            <a:r>
              <a:rPr lang="en-US" dirty="0" smtClean="0"/>
              <a:t># a high average frequency of 188.61 transactions, and a substantial average monetary value of 3664.32.</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Big Spenders: Customers who spend a lot but might not be as frequent. They have an average </a:t>
            </a:r>
            <a:r>
              <a:rPr lang="en-US" dirty="0" err="1" smtClean="0"/>
              <a:t>recency</a:t>
            </a:r>
            <a:r>
              <a:rPr lang="en-US" dirty="0" smtClean="0"/>
              <a:t> of 124.49 days,</a:t>
            </a:r>
          </a:p>
          <a:p>
            <a:pPr marL="0" lvl="0" indent="0" algn="l" rtl="0">
              <a:spcBef>
                <a:spcPts val="0"/>
              </a:spcBef>
              <a:spcAft>
                <a:spcPts val="0"/>
              </a:spcAft>
              <a:buNone/>
            </a:pPr>
            <a:r>
              <a:rPr lang="en-US" dirty="0" smtClean="0"/>
              <a:t># an average frequency of 24.12 transactions, and an average monetary value of 403.73.</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Lost Customers: Customers who have been lost. They have a higher average </a:t>
            </a:r>
            <a:r>
              <a:rPr lang="en-US" dirty="0" err="1" smtClean="0"/>
              <a:t>recency</a:t>
            </a:r>
            <a:r>
              <a:rPr lang="en-US" dirty="0" smtClean="0"/>
              <a:t> of 261.69 days, </a:t>
            </a:r>
          </a:p>
          <a:p>
            <a:pPr marL="0" lvl="0" indent="0" algn="l" rtl="0">
              <a:spcBef>
                <a:spcPts val="0"/>
              </a:spcBef>
              <a:spcAft>
                <a:spcPts val="0"/>
              </a:spcAft>
              <a:buNone/>
            </a:pPr>
            <a:r>
              <a:rPr lang="en-US" dirty="0" smtClean="0"/>
              <a:t># a lower average frequency of 7.79 transactions, and a lower average monetary value of 107.07.</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Loyal Customers: Customers who are both frequent and valuable. They have an average </a:t>
            </a:r>
            <a:r>
              <a:rPr lang="en-US" dirty="0" err="1" smtClean="0"/>
              <a:t>recency</a:t>
            </a:r>
            <a:r>
              <a:rPr lang="en-US" dirty="0" smtClean="0"/>
              <a:t> of 66.89 days,</a:t>
            </a:r>
          </a:p>
          <a:p>
            <a:pPr marL="0" lvl="0" indent="0" algn="l" rtl="0">
              <a:spcBef>
                <a:spcPts val="0"/>
              </a:spcBef>
              <a:spcAft>
                <a:spcPts val="0"/>
              </a:spcAft>
              <a:buNone/>
            </a:pPr>
            <a:r>
              <a:rPr lang="en-US" dirty="0" smtClean="0"/>
              <a:t># a high average frequency of 47.05 transactions, and a substantial average monetary value of 799.16.</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Size of Each Segment: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Best Customers: There are 1536 customers classified as "Best Customers."</a:t>
            </a:r>
          </a:p>
          <a:p>
            <a:pPr marL="0" lvl="0" indent="0" algn="l" rtl="0">
              <a:spcBef>
                <a:spcPts val="0"/>
              </a:spcBef>
              <a:spcAft>
                <a:spcPts val="0"/>
              </a:spcAft>
              <a:buNone/>
            </a:pPr>
            <a:r>
              <a:rPr lang="en-US" dirty="0" smtClean="0"/>
              <a:t># Big Spenders: There are 900 customers classified as "Big Spenders."</a:t>
            </a:r>
          </a:p>
          <a:p>
            <a:pPr marL="0" lvl="0" indent="0" algn="l" rtl="0">
              <a:spcBef>
                <a:spcPts val="0"/>
              </a:spcBef>
              <a:spcAft>
                <a:spcPts val="0"/>
              </a:spcAft>
              <a:buNone/>
            </a:pPr>
            <a:r>
              <a:rPr lang="en-US" dirty="0" smtClean="0"/>
              <a:t># Loyal Customers: There are 800 customers classified as "Loyal Customers."</a:t>
            </a:r>
          </a:p>
          <a:p>
            <a:pPr marL="0" lvl="0" indent="0" algn="l" rtl="0">
              <a:spcBef>
                <a:spcPts val="0"/>
              </a:spcBef>
              <a:spcAft>
                <a:spcPts val="0"/>
              </a:spcAft>
              <a:buNone/>
            </a:pPr>
            <a:r>
              <a:rPr lang="en-US" dirty="0" smtClean="0"/>
              <a:t># Almost Lost: There are 358 customers classified as "Almost Lost."</a:t>
            </a:r>
          </a:p>
          <a:p>
            <a:pPr marL="0" lvl="0" indent="0" algn="l" rtl="0">
              <a:spcBef>
                <a:spcPts val="0"/>
              </a:spcBef>
              <a:spcAft>
                <a:spcPts val="0"/>
              </a:spcAft>
              <a:buNone/>
            </a:pPr>
            <a:r>
              <a:rPr lang="en-US" dirty="0" smtClean="0"/>
              <a:t># Lost Customers: There are 356 customers classified as "Lost Customers."</a:t>
            </a:r>
            <a:endParaRPr dirty="0"/>
          </a:p>
        </p:txBody>
      </p:sp>
    </p:spTree>
    <p:extLst>
      <p:ext uri="{BB962C8B-B14F-4D97-AF65-F5344CB8AC3E}">
        <p14:creationId xmlns:p14="http://schemas.microsoft.com/office/powerpoint/2010/main" val="3366954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603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28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52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978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00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12e5514972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12e5514972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17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e551497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e551497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018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g12e5514972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9" name="Google Shape;2319;g12e5514972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484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e551497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e551497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406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g12e5514972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9" name="Google Shape;2319;g12e5514972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9094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g12e5514972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9" name="Google Shape;2319;g12e5514972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766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e551497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e551497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566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e551497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e551497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850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8"/>
        <p:cNvGrpSpPr/>
        <p:nvPr/>
      </p:nvGrpSpPr>
      <p:grpSpPr>
        <a:xfrm>
          <a:off x="0" y="0"/>
          <a:ext cx="0" cy="0"/>
          <a:chOff x="0" y="0"/>
          <a:chExt cx="0" cy="0"/>
        </a:xfrm>
      </p:grpSpPr>
      <p:sp>
        <p:nvSpPr>
          <p:cNvPr id="4199" name="Google Shape;4199;gf4041860db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0" name="Google Shape;4200;gf4041860db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815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12de7a90d27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12de7a90d27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614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12de7a90d27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12de7a90d27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2571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12de7a90d27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12de7a90d27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0714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12de7a90d27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12de7a90d27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928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12de7a90d27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12de7a90d27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1057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gf4041860db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7" name="Google Shape;2987;gf4041860db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9598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124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014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12de7a90d27_0_1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4" name="Google Shape;2204;g12de7a90d27_0_1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Row 0:</a:t>
            </a:r>
          </a:p>
          <a:p>
            <a:r>
              <a:rPr lang="en-US" sz="1100" b="0" i="0" u="none" strike="noStrike" cap="none" dirty="0" err="1" smtClean="0">
                <a:solidFill>
                  <a:srgbClr val="000000"/>
                </a:solidFill>
                <a:effectLst/>
                <a:latin typeface="Arial"/>
                <a:ea typeface="Arial"/>
                <a:cs typeface="Arial"/>
                <a:sym typeface="Arial"/>
              </a:rPr>
              <a:t>CohortMonth</a:t>
            </a:r>
            <a:r>
              <a:rPr lang="en-US" sz="1100" b="0" i="0" u="none" strike="noStrike" cap="none" dirty="0" smtClean="0">
                <a:solidFill>
                  <a:srgbClr val="000000"/>
                </a:solidFill>
                <a:effectLst/>
                <a:latin typeface="Arial"/>
                <a:ea typeface="Arial"/>
                <a:cs typeface="Arial"/>
                <a:sym typeface="Arial"/>
              </a:rPr>
              <a:t>: December 2010 (the month the cohort was formed).</a:t>
            </a:r>
          </a:p>
          <a:p>
            <a:r>
              <a:rPr lang="en-US" sz="1100" b="0" i="0" u="none" strike="noStrike" cap="none" dirty="0" err="1" smtClean="0">
                <a:solidFill>
                  <a:srgbClr val="000000"/>
                </a:solidFill>
                <a:effectLst/>
                <a:latin typeface="Arial"/>
                <a:ea typeface="Arial"/>
                <a:cs typeface="Arial"/>
                <a:sym typeface="Arial"/>
              </a:rPr>
              <a:t>CohortIndex</a:t>
            </a:r>
            <a:r>
              <a:rPr lang="en-US" sz="1100" b="0" i="0" u="none" strike="noStrike" cap="none" dirty="0" smtClean="0">
                <a:solidFill>
                  <a:srgbClr val="000000"/>
                </a:solidFill>
                <a:effectLst/>
                <a:latin typeface="Arial"/>
                <a:ea typeface="Arial"/>
                <a:cs typeface="Arial"/>
                <a:sym typeface="Arial"/>
              </a:rPr>
              <a:t>: 0 (the first month since the cohort was formed).</a:t>
            </a:r>
          </a:p>
          <a:p>
            <a:r>
              <a:rPr lang="en-US" sz="1100" b="0" i="0" u="none" strike="noStrike" cap="none" dirty="0" smtClean="0">
                <a:solidFill>
                  <a:srgbClr val="000000"/>
                </a:solidFill>
                <a:effectLst/>
                <a:latin typeface="Arial"/>
                <a:ea typeface="Arial"/>
                <a:cs typeface="Arial"/>
                <a:sym typeface="Arial"/>
              </a:rPr>
              <a:t>Row 1:</a:t>
            </a:r>
          </a:p>
          <a:p>
            <a:r>
              <a:rPr lang="en-US" sz="1100" b="0" i="0" u="none" strike="noStrike" cap="none" dirty="0" err="1" smtClean="0">
                <a:solidFill>
                  <a:srgbClr val="000000"/>
                </a:solidFill>
                <a:effectLst/>
                <a:latin typeface="Arial"/>
                <a:ea typeface="Arial"/>
                <a:cs typeface="Arial"/>
                <a:sym typeface="Arial"/>
              </a:rPr>
              <a:t>CohortMonth</a:t>
            </a:r>
            <a:r>
              <a:rPr lang="en-US" sz="1100" b="0" i="0" u="none" strike="noStrike" cap="none" dirty="0" smtClean="0">
                <a:solidFill>
                  <a:srgbClr val="000000"/>
                </a:solidFill>
                <a:effectLst/>
                <a:latin typeface="Arial"/>
                <a:ea typeface="Arial"/>
                <a:cs typeface="Arial"/>
                <a:sym typeface="Arial"/>
              </a:rPr>
              <a:t>: December 2010 (the same cohort as the first row).</a:t>
            </a:r>
          </a:p>
          <a:p>
            <a:r>
              <a:rPr lang="en-US" sz="1100" b="0" i="0" u="none" strike="noStrike" cap="none" dirty="0" err="1" smtClean="0">
                <a:solidFill>
                  <a:srgbClr val="000000"/>
                </a:solidFill>
                <a:effectLst/>
                <a:latin typeface="Arial"/>
                <a:ea typeface="Arial"/>
                <a:cs typeface="Arial"/>
                <a:sym typeface="Arial"/>
              </a:rPr>
              <a:t>CohortIndex</a:t>
            </a:r>
            <a:r>
              <a:rPr lang="en-US" sz="1100" b="0" i="0" u="none" strike="noStrike" cap="none" dirty="0" smtClean="0">
                <a:solidFill>
                  <a:srgbClr val="000000"/>
                </a:solidFill>
                <a:effectLst/>
                <a:latin typeface="Arial"/>
                <a:ea typeface="Arial"/>
                <a:cs typeface="Arial"/>
                <a:sym typeface="Arial"/>
              </a:rPr>
              <a:t>: 1 (the second month since the cohort was formed).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364340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e551497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e551497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5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5"/>
        <p:cNvGrpSpPr/>
        <p:nvPr/>
      </p:nvGrpSpPr>
      <p:grpSpPr>
        <a:xfrm>
          <a:off x="0" y="0"/>
          <a:ext cx="0" cy="0"/>
          <a:chOff x="0" y="0"/>
          <a:chExt cx="0" cy="0"/>
        </a:xfrm>
      </p:grpSpPr>
      <p:sp>
        <p:nvSpPr>
          <p:cNvPr id="4126" name="Google Shape;4126;g12ebaae033c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7" name="Google Shape;4127;g12ebaae033c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78721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e551497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e551497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631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e551497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e551497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6858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e551497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e551497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18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e551497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e551497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3303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9386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gf4041860db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0" name="Google Shape;2900;gf4041860db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4309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8"/>
        <p:cNvGrpSpPr/>
        <p:nvPr/>
      </p:nvGrpSpPr>
      <p:grpSpPr>
        <a:xfrm>
          <a:off x="0" y="0"/>
          <a:ext cx="0" cy="0"/>
          <a:chOff x="0" y="0"/>
          <a:chExt cx="0" cy="0"/>
        </a:xfrm>
      </p:grpSpPr>
      <p:sp>
        <p:nvSpPr>
          <p:cNvPr id="4279" name="Google Shape;4279;gf4041860db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0" name="Google Shape;4280;gf4041860db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480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7"/>
        <p:cNvGrpSpPr/>
        <p:nvPr/>
      </p:nvGrpSpPr>
      <p:grpSpPr>
        <a:xfrm>
          <a:off x="0" y="0"/>
          <a:ext cx="0" cy="0"/>
          <a:chOff x="0" y="0"/>
          <a:chExt cx="0" cy="0"/>
        </a:xfrm>
      </p:grpSpPr>
      <p:sp>
        <p:nvSpPr>
          <p:cNvPr id="3668" name="Google Shape;3668;gf4041860db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9" name="Google Shape;3669;gf4041860db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941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e551497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e551497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96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7"/>
        <p:cNvGrpSpPr/>
        <p:nvPr/>
      </p:nvGrpSpPr>
      <p:grpSpPr>
        <a:xfrm>
          <a:off x="0" y="0"/>
          <a:ext cx="0" cy="0"/>
          <a:chOff x="0" y="0"/>
          <a:chExt cx="0" cy="0"/>
        </a:xfrm>
      </p:grpSpPr>
      <p:sp>
        <p:nvSpPr>
          <p:cNvPr id="3668" name="Google Shape;3668;gf4041860db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9" name="Google Shape;3669;gf4041860db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771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58461" y="-321271"/>
            <a:ext cx="10059175" cy="5791575"/>
            <a:chOff x="-458461" y="-321271"/>
            <a:chExt cx="10059175" cy="5791575"/>
          </a:xfrm>
        </p:grpSpPr>
        <p:grpSp>
          <p:nvGrpSpPr>
            <p:cNvPr id="10" name="Google Shape;10;p2"/>
            <p:cNvGrpSpPr/>
            <p:nvPr/>
          </p:nvGrpSpPr>
          <p:grpSpPr>
            <a:xfrm flipH="1">
              <a:off x="-458461" y="-245071"/>
              <a:ext cx="9830575" cy="5715375"/>
              <a:chOff x="-358925" y="-303650"/>
              <a:chExt cx="9830575" cy="5715375"/>
            </a:xfrm>
          </p:grpSpPr>
          <p:cxnSp>
            <p:nvCxnSpPr>
              <p:cNvPr id="11" name="Google Shape;11;p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12;p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14;p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16;p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17;p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18;p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0" name="Google Shape;20;p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1" name="Google Shape;21;p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2" name="Google Shape;22;p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3" name="Google Shape;23;p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p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6" name="Google Shape;26;p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7" name="Google Shape;27;p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8" name="Google Shape;28;p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6" name="Google Shape;36;p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7" name="Google Shape;37;p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8" name="Google Shape;38;p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9" name="Google Shape;39;p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40" name="Google Shape;40;p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41" name="Google Shape;41;p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42" name="Google Shape;42;p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43" name="Google Shape;43;p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44" name="Google Shape;44;p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46" name="Google Shape;46;p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47" name="Google Shape;47;p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48" name="Google Shape;48;p2"/>
            <p:cNvGrpSpPr/>
            <p:nvPr/>
          </p:nvGrpSpPr>
          <p:grpSpPr>
            <a:xfrm rot="10800000">
              <a:off x="-229861" y="-321271"/>
              <a:ext cx="9830575" cy="5715375"/>
              <a:chOff x="-358925" y="-303650"/>
              <a:chExt cx="9830575" cy="5715375"/>
            </a:xfrm>
          </p:grpSpPr>
          <p:cxnSp>
            <p:nvCxnSpPr>
              <p:cNvPr id="49" name="Google Shape;49;p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51" name="Google Shape;51;p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52" name="Google Shape;52;p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53" name="Google Shape;53;p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54" name="Google Shape;54;p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55" name="Google Shape;55;p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56" name="Google Shape;56;p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57" name="Google Shape;57;p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58" name="Google Shape;58;p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59" name="Google Shape;59;p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60" name="Google Shape;60;p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61" name="Google Shape;61;p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62" name="Google Shape;62;p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63" name="Google Shape;63;p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64" name="Google Shape;64;p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65" name="Google Shape;65;p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66" name="Google Shape;66;p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67" name="Google Shape;67;p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68" name="Google Shape;68;p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69" name="Google Shape;69;p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70" name="Google Shape;70;p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71" name="Google Shape;71;p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72" name="Google Shape;72;p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3" name="Google Shape;73;p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4" name="Google Shape;74;p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5" name="Google Shape;75;p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6" name="Google Shape;76;p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7" name="Google Shape;77;p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8" name="Google Shape;78;p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9" name="Google Shape;79;p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80" name="Google Shape;80;p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81" name="Google Shape;81;p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82" name="Google Shape;82;p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83" name="Google Shape;83;p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84" name="Google Shape;84;p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85" name="Google Shape;85;p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86" name="Google Shape;86;p2"/>
          <p:cNvSpPr txBox="1">
            <a:spLocks noGrp="1"/>
          </p:cNvSpPr>
          <p:nvPr>
            <p:ph type="ctrTitle"/>
          </p:nvPr>
        </p:nvSpPr>
        <p:spPr>
          <a:xfrm>
            <a:off x="2061092" y="1347675"/>
            <a:ext cx="6367800" cy="1707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6000"/>
              <a:buNone/>
              <a:defRPr sz="5000"/>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87" name="Google Shape;87;p2"/>
          <p:cNvSpPr txBox="1">
            <a:spLocks noGrp="1"/>
          </p:cNvSpPr>
          <p:nvPr>
            <p:ph type="subTitle" idx="1"/>
          </p:nvPr>
        </p:nvSpPr>
        <p:spPr>
          <a:xfrm>
            <a:off x="2061092" y="3065675"/>
            <a:ext cx="6367800" cy="41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grpSp>
        <p:nvGrpSpPr>
          <p:cNvPr id="88" name="Google Shape;88;p2"/>
          <p:cNvGrpSpPr/>
          <p:nvPr/>
        </p:nvGrpSpPr>
        <p:grpSpPr>
          <a:xfrm flipH="1">
            <a:off x="246" y="1384364"/>
            <a:ext cx="3863499" cy="3798516"/>
            <a:chOff x="3133537" y="-308699"/>
            <a:chExt cx="6010422" cy="5452155"/>
          </a:xfrm>
        </p:grpSpPr>
        <p:sp>
          <p:nvSpPr>
            <p:cNvPr id="89" name="Google Shape;89;p2"/>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949"/>
        <p:cNvGrpSpPr/>
        <p:nvPr/>
      </p:nvGrpSpPr>
      <p:grpSpPr>
        <a:xfrm>
          <a:off x="0" y="0"/>
          <a:ext cx="0" cy="0"/>
          <a:chOff x="0" y="0"/>
          <a:chExt cx="0" cy="0"/>
        </a:xfrm>
      </p:grpSpPr>
      <p:grpSp>
        <p:nvGrpSpPr>
          <p:cNvPr id="950" name="Google Shape;950;p13"/>
          <p:cNvGrpSpPr/>
          <p:nvPr/>
        </p:nvGrpSpPr>
        <p:grpSpPr>
          <a:xfrm>
            <a:off x="-458461" y="-321271"/>
            <a:ext cx="10059175" cy="5791575"/>
            <a:chOff x="-458461" y="-321271"/>
            <a:chExt cx="10059175" cy="5791575"/>
          </a:xfrm>
        </p:grpSpPr>
        <p:grpSp>
          <p:nvGrpSpPr>
            <p:cNvPr id="951" name="Google Shape;951;p13"/>
            <p:cNvGrpSpPr/>
            <p:nvPr/>
          </p:nvGrpSpPr>
          <p:grpSpPr>
            <a:xfrm flipH="1">
              <a:off x="-458461" y="-245071"/>
              <a:ext cx="9830575" cy="5715375"/>
              <a:chOff x="-358925" y="-303650"/>
              <a:chExt cx="9830575" cy="5715375"/>
            </a:xfrm>
          </p:grpSpPr>
          <p:cxnSp>
            <p:nvCxnSpPr>
              <p:cNvPr id="952" name="Google Shape;952;p1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53" name="Google Shape;953;p1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54" name="Google Shape;954;p1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55" name="Google Shape;955;p1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56" name="Google Shape;956;p1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57" name="Google Shape;957;p1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958" name="Google Shape;958;p1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959" name="Google Shape;959;p1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960" name="Google Shape;960;p1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961" name="Google Shape;961;p1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962" name="Google Shape;962;p1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963" name="Google Shape;963;p1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964" name="Google Shape;964;p1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965" name="Google Shape;965;p1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966" name="Google Shape;966;p1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967" name="Google Shape;967;p1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968" name="Google Shape;968;p1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969" name="Google Shape;969;p1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970" name="Google Shape;970;p1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971" name="Google Shape;971;p1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972" name="Google Shape;972;p1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973" name="Google Shape;973;p1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974" name="Google Shape;974;p1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975" name="Google Shape;975;p1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976" name="Google Shape;976;p1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977" name="Google Shape;977;p1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978" name="Google Shape;978;p1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979" name="Google Shape;979;p1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980" name="Google Shape;980;p1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981" name="Google Shape;981;p1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982" name="Google Shape;982;p1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983" name="Google Shape;983;p1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984" name="Google Shape;984;p1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985" name="Google Shape;985;p1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986" name="Google Shape;986;p1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987" name="Google Shape;987;p1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988" name="Google Shape;988;p1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989" name="Google Shape;989;p13"/>
            <p:cNvGrpSpPr/>
            <p:nvPr/>
          </p:nvGrpSpPr>
          <p:grpSpPr>
            <a:xfrm rot="10800000">
              <a:off x="-229861" y="-321271"/>
              <a:ext cx="9830575" cy="5715375"/>
              <a:chOff x="-358925" y="-303650"/>
              <a:chExt cx="9830575" cy="5715375"/>
            </a:xfrm>
          </p:grpSpPr>
          <p:cxnSp>
            <p:nvCxnSpPr>
              <p:cNvPr id="990" name="Google Shape;990;p1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91" name="Google Shape;991;p1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92" name="Google Shape;992;p1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93" name="Google Shape;993;p1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94" name="Google Shape;994;p1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95" name="Google Shape;995;p1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996" name="Google Shape;996;p1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997" name="Google Shape;997;p1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998" name="Google Shape;998;p1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999" name="Google Shape;999;p1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000" name="Google Shape;1000;p1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001" name="Google Shape;1001;p1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002" name="Google Shape;1002;p1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003" name="Google Shape;1003;p1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004" name="Google Shape;1004;p1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005" name="Google Shape;1005;p1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006" name="Google Shape;1006;p1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007" name="Google Shape;1007;p1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008" name="Google Shape;1008;p1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009" name="Google Shape;1009;p1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010" name="Google Shape;1010;p1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011" name="Google Shape;1011;p1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012" name="Google Shape;1012;p1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013" name="Google Shape;1013;p1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014" name="Google Shape;1014;p1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015" name="Google Shape;1015;p1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016" name="Google Shape;1016;p1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017" name="Google Shape;1017;p1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018" name="Google Shape;1018;p1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019" name="Google Shape;1019;p1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020" name="Google Shape;1020;p1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021" name="Google Shape;1021;p1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1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1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1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025" name="Google Shape;1025;p1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026" name="Google Shape;1026;p1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027" name="Google Shape;1027;p13"/>
          <p:cNvSpPr txBox="1">
            <a:spLocks noGrp="1"/>
          </p:cNvSpPr>
          <p:nvPr>
            <p:ph type="ctrTitle"/>
          </p:nvPr>
        </p:nvSpPr>
        <p:spPr>
          <a:xfrm>
            <a:off x="3658660" y="1589224"/>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28" name="Google Shape;1028;p13"/>
          <p:cNvSpPr txBox="1">
            <a:spLocks noGrp="1"/>
          </p:cNvSpPr>
          <p:nvPr>
            <p:ph type="subTitle" idx="1"/>
          </p:nvPr>
        </p:nvSpPr>
        <p:spPr>
          <a:xfrm>
            <a:off x="3658661"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9" name="Google Shape;1029;p13"/>
          <p:cNvSpPr txBox="1">
            <a:spLocks noGrp="1"/>
          </p:cNvSpPr>
          <p:nvPr>
            <p:ph type="title" idx="2" hasCustomPrompt="1"/>
          </p:nvPr>
        </p:nvSpPr>
        <p:spPr>
          <a:xfrm>
            <a:off x="4269160"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0" name="Google Shape;1030;p13"/>
          <p:cNvSpPr txBox="1">
            <a:spLocks noGrp="1"/>
          </p:cNvSpPr>
          <p:nvPr>
            <p:ph type="ctrTitle" idx="3"/>
          </p:nvPr>
        </p:nvSpPr>
        <p:spPr>
          <a:xfrm>
            <a:off x="3658660"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1" name="Google Shape;1031;p13"/>
          <p:cNvSpPr txBox="1">
            <a:spLocks noGrp="1"/>
          </p:cNvSpPr>
          <p:nvPr>
            <p:ph type="subTitle" idx="4"/>
          </p:nvPr>
        </p:nvSpPr>
        <p:spPr>
          <a:xfrm>
            <a:off x="3658661"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2" name="Google Shape;1032;p13"/>
          <p:cNvSpPr txBox="1">
            <a:spLocks noGrp="1"/>
          </p:cNvSpPr>
          <p:nvPr>
            <p:ph type="title" idx="5" hasCustomPrompt="1"/>
          </p:nvPr>
        </p:nvSpPr>
        <p:spPr>
          <a:xfrm>
            <a:off x="4269160"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3" name="Google Shape;1033;p13"/>
          <p:cNvSpPr txBox="1">
            <a:spLocks noGrp="1"/>
          </p:cNvSpPr>
          <p:nvPr>
            <p:ph type="ctrTitle" idx="6"/>
          </p:nvPr>
        </p:nvSpPr>
        <p:spPr>
          <a:xfrm>
            <a:off x="5974922" y="1589224"/>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4" name="Google Shape;1034;p13"/>
          <p:cNvSpPr txBox="1">
            <a:spLocks noGrp="1"/>
          </p:cNvSpPr>
          <p:nvPr>
            <p:ph type="subTitle" idx="7"/>
          </p:nvPr>
        </p:nvSpPr>
        <p:spPr>
          <a:xfrm>
            <a:off x="5974924"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5" name="Google Shape;1035;p13"/>
          <p:cNvSpPr txBox="1">
            <a:spLocks noGrp="1"/>
          </p:cNvSpPr>
          <p:nvPr>
            <p:ph type="title" idx="8" hasCustomPrompt="1"/>
          </p:nvPr>
        </p:nvSpPr>
        <p:spPr>
          <a:xfrm>
            <a:off x="6585422"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6" name="Google Shape;1036;p13"/>
          <p:cNvSpPr txBox="1">
            <a:spLocks noGrp="1"/>
          </p:cNvSpPr>
          <p:nvPr>
            <p:ph type="ctrTitle" idx="9"/>
          </p:nvPr>
        </p:nvSpPr>
        <p:spPr>
          <a:xfrm>
            <a:off x="5974922"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7" name="Google Shape;1037;p13"/>
          <p:cNvSpPr txBox="1">
            <a:spLocks noGrp="1"/>
          </p:cNvSpPr>
          <p:nvPr>
            <p:ph type="subTitle" idx="13"/>
          </p:nvPr>
        </p:nvSpPr>
        <p:spPr>
          <a:xfrm>
            <a:off x="5974924"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8" name="Google Shape;1038;p13"/>
          <p:cNvSpPr txBox="1">
            <a:spLocks noGrp="1"/>
          </p:cNvSpPr>
          <p:nvPr>
            <p:ph type="title" idx="14" hasCustomPrompt="1"/>
          </p:nvPr>
        </p:nvSpPr>
        <p:spPr>
          <a:xfrm>
            <a:off x="6585422"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9" name="Google Shape;1039;p13"/>
          <p:cNvSpPr txBox="1">
            <a:spLocks noGrp="1"/>
          </p:cNvSpPr>
          <p:nvPr>
            <p:ph type="ctrTitle" idx="15"/>
          </p:nvPr>
        </p:nvSpPr>
        <p:spPr>
          <a:xfrm rot="-5400000">
            <a:off x="-1086025" y="2345625"/>
            <a:ext cx="4067100" cy="44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2400"/>
              <a:buNone/>
              <a:defRPr sz="3000">
                <a:solidFill>
                  <a:srgbClr val="000000"/>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1040" name="Google Shape;1040;p13"/>
          <p:cNvSpPr txBox="1">
            <a:spLocks noGrp="1"/>
          </p:cNvSpPr>
          <p:nvPr>
            <p:ph type="ctrTitle" idx="16"/>
          </p:nvPr>
        </p:nvSpPr>
        <p:spPr>
          <a:xfrm>
            <a:off x="1329575" y="1589233"/>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41" name="Google Shape;1041;p13"/>
          <p:cNvSpPr txBox="1">
            <a:spLocks noGrp="1"/>
          </p:cNvSpPr>
          <p:nvPr>
            <p:ph type="subTitle" idx="17"/>
          </p:nvPr>
        </p:nvSpPr>
        <p:spPr>
          <a:xfrm>
            <a:off x="1329575"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2" name="Google Shape;1042;p13"/>
          <p:cNvSpPr txBox="1">
            <a:spLocks noGrp="1"/>
          </p:cNvSpPr>
          <p:nvPr>
            <p:ph type="title" idx="18" hasCustomPrompt="1"/>
          </p:nvPr>
        </p:nvSpPr>
        <p:spPr>
          <a:xfrm>
            <a:off x="1940075"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43" name="Google Shape;1043;p13"/>
          <p:cNvSpPr txBox="1">
            <a:spLocks noGrp="1"/>
          </p:cNvSpPr>
          <p:nvPr>
            <p:ph type="ctrTitle" idx="19"/>
          </p:nvPr>
        </p:nvSpPr>
        <p:spPr>
          <a:xfrm>
            <a:off x="1329575"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44" name="Google Shape;1044;p13"/>
          <p:cNvSpPr txBox="1">
            <a:spLocks noGrp="1"/>
          </p:cNvSpPr>
          <p:nvPr>
            <p:ph type="subTitle" idx="20"/>
          </p:nvPr>
        </p:nvSpPr>
        <p:spPr>
          <a:xfrm>
            <a:off x="1329575"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5" name="Google Shape;1045;p13"/>
          <p:cNvSpPr txBox="1">
            <a:spLocks noGrp="1"/>
          </p:cNvSpPr>
          <p:nvPr>
            <p:ph type="title" idx="21" hasCustomPrompt="1"/>
          </p:nvPr>
        </p:nvSpPr>
        <p:spPr>
          <a:xfrm>
            <a:off x="1940075"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046" name="Google Shape;1046;p13"/>
          <p:cNvGrpSpPr/>
          <p:nvPr/>
        </p:nvGrpSpPr>
        <p:grpSpPr>
          <a:xfrm>
            <a:off x="8158897" y="1101339"/>
            <a:ext cx="3863499" cy="3798516"/>
            <a:chOff x="3133537" y="-308699"/>
            <a:chExt cx="6010422" cy="5452155"/>
          </a:xfrm>
        </p:grpSpPr>
        <p:sp>
          <p:nvSpPr>
            <p:cNvPr id="1047" name="Google Shape;1047;p13"/>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13"/>
          <p:cNvGrpSpPr/>
          <p:nvPr/>
        </p:nvGrpSpPr>
        <p:grpSpPr>
          <a:xfrm flipH="1">
            <a:off x="-2735682" y="-2543415"/>
            <a:ext cx="4017967" cy="3644766"/>
            <a:chOff x="3166062" y="1034326"/>
            <a:chExt cx="6010422" cy="5452155"/>
          </a:xfrm>
        </p:grpSpPr>
        <p:sp>
          <p:nvSpPr>
            <p:cNvPr id="1050" name="Google Shape;1050;p13"/>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13"/>
          <p:cNvGrpSpPr/>
          <p:nvPr/>
        </p:nvGrpSpPr>
        <p:grpSpPr>
          <a:xfrm>
            <a:off x="8356066" y="1991161"/>
            <a:ext cx="593164" cy="1161172"/>
            <a:chOff x="4921825" y="870250"/>
            <a:chExt cx="407925" cy="798550"/>
          </a:xfrm>
        </p:grpSpPr>
        <p:sp>
          <p:nvSpPr>
            <p:cNvPr id="1053" name="Google Shape;1053;p13"/>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83"/>
        <p:cNvGrpSpPr/>
        <p:nvPr/>
      </p:nvGrpSpPr>
      <p:grpSpPr>
        <a:xfrm>
          <a:off x="0" y="0"/>
          <a:ext cx="0" cy="0"/>
          <a:chOff x="0" y="0"/>
          <a:chExt cx="0" cy="0"/>
        </a:xfrm>
      </p:grpSpPr>
      <p:grpSp>
        <p:nvGrpSpPr>
          <p:cNvPr id="1084" name="Google Shape;1084;p14"/>
          <p:cNvGrpSpPr/>
          <p:nvPr/>
        </p:nvGrpSpPr>
        <p:grpSpPr>
          <a:xfrm>
            <a:off x="-458461" y="-321271"/>
            <a:ext cx="10059175" cy="5791575"/>
            <a:chOff x="-458461" y="-321271"/>
            <a:chExt cx="10059175" cy="5791575"/>
          </a:xfrm>
        </p:grpSpPr>
        <p:grpSp>
          <p:nvGrpSpPr>
            <p:cNvPr id="1085" name="Google Shape;1085;p14"/>
            <p:cNvGrpSpPr/>
            <p:nvPr/>
          </p:nvGrpSpPr>
          <p:grpSpPr>
            <a:xfrm flipH="1">
              <a:off x="-458461" y="-245071"/>
              <a:ext cx="9830575" cy="5715375"/>
              <a:chOff x="-358925" y="-303650"/>
              <a:chExt cx="9830575" cy="5715375"/>
            </a:xfrm>
          </p:grpSpPr>
          <p:cxnSp>
            <p:nvCxnSpPr>
              <p:cNvPr id="1086" name="Google Shape;1086;p14"/>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087" name="Google Shape;1087;p14"/>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088" name="Google Shape;1088;p14"/>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089" name="Google Shape;1089;p14"/>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090" name="Google Shape;1090;p14"/>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091" name="Google Shape;1091;p14"/>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092" name="Google Shape;1092;p14"/>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093" name="Google Shape;1093;p14"/>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094" name="Google Shape;1094;p14"/>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095" name="Google Shape;1095;p14"/>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096" name="Google Shape;1096;p14"/>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097" name="Google Shape;1097;p14"/>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098" name="Google Shape;1098;p14"/>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099" name="Google Shape;1099;p14"/>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100" name="Google Shape;1100;p14"/>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101" name="Google Shape;1101;p14"/>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102" name="Google Shape;1102;p14"/>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103" name="Google Shape;1103;p14"/>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104" name="Google Shape;1104;p14"/>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105" name="Google Shape;1105;p14"/>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106" name="Google Shape;1106;p14"/>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107" name="Google Shape;1107;p14"/>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108" name="Google Shape;1108;p14"/>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109" name="Google Shape;1109;p14"/>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110" name="Google Shape;1110;p14"/>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111" name="Google Shape;1111;p14"/>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112" name="Google Shape;1112;p14"/>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113" name="Google Shape;1113;p14"/>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114" name="Google Shape;1114;p14"/>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115" name="Google Shape;1115;p14"/>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116" name="Google Shape;1116;p14"/>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117" name="Google Shape;1117;p14"/>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118" name="Google Shape;1118;p14"/>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119" name="Google Shape;1119;p14"/>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120" name="Google Shape;1120;p14"/>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121" name="Google Shape;1121;p14"/>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122" name="Google Shape;1122;p14"/>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123" name="Google Shape;1123;p14"/>
            <p:cNvGrpSpPr/>
            <p:nvPr/>
          </p:nvGrpSpPr>
          <p:grpSpPr>
            <a:xfrm rot="10800000">
              <a:off x="-229861" y="-321271"/>
              <a:ext cx="9830575" cy="5715375"/>
              <a:chOff x="-358925" y="-303650"/>
              <a:chExt cx="9830575" cy="5715375"/>
            </a:xfrm>
          </p:grpSpPr>
          <p:cxnSp>
            <p:nvCxnSpPr>
              <p:cNvPr id="1124" name="Google Shape;1124;p14"/>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125" name="Google Shape;1125;p14"/>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126" name="Google Shape;1126;p14"/>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127" name="Google Shape;1127;p14"/>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128" name="Google Shape;1128;p14"/>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129" name="Google Shape;1129;p14"/>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130" name="Google Shape;1130;p14"/>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131" name="Google Shape;1131;p14"/>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132" name="Google Shape;1132;p14"/>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133" name="Google Shape;1133;p14"/>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134" name="Google Shape;1134;p14"/>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135" name="Google Shape;1135;p14"/>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136" name="Google Shape;1136;p14"/>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137" name="Google Shape;1137;p14"/>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138" name="Google Shape;1138;p14"/>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139" name="Google Shape;1139;p14"/>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140" name="Google Shape;1140;p14"/>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141" name="Google Shape;1141;p14"/>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142" name="Google Shape;1142;p14"/>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143" name="Google Shape;1143;p14"/>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144" name="Google Shape;1144;p14"/>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145" name="Google Shape;1145;p14"/>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146" name="Google Shape;1146;p14"/>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147" name="Google Shape;1147;p14"/>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148" name="Google Shape;1148;p14"/>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149" name="Google Shape;1149;p14"/>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150" name="Google Shape;1150;p14"/>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151" name="Google Shape;1151;p14"/>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152" name="Google Shape;1152;p14"/>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153" name="Google Shape;1153;p14"/>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154" name="Google Shape;1154;p14"/>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155" name="Google Shape;1155;p14"/>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156" name="Google Shape;1156;p14"/>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157" name="Google Shape;1157;p14"/>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158" name="Google Shape;1158;p14"/>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159" name="Google Shape;1159;p14"/>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160" name="Google Shape;1160;p14"/>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161" name="Google Shape;1161;p14"/>
          <p:cNvSpPr txBox="1">
            <a:spLocks noGrp="1"/>
          </p:cNvSpPr>
          <p:nvPr>
            <p:ph type="title"/>
          </p:nvPr>
        </p:nvSpPr>
        <p:spPr>
          <a:xfrm>
            <a:off x="5726950" y="3519625"/>
            <a:ext cx="2701800" cy="3147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3000"/>
              <a:buNone/>
              <a:defRPr sz="1800"/>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1162" name="Google Shape;1162;p14"/>
          <p:cNvSpPr txBox="1">
            <a:spLocks noGrp="1"/>
          </p:cNvSpPr>
          <p:nvPr>
            <p:ph type="subTitle" idx="1"/>
          </p:nvPr>
        </p:nvSpPr>
        <p:spPr>
          <a:xfrm>
            <a:off x="2201175" y="1415825"/>
            <a:ext cx="6227700" cy="17403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2500"/>
              <a:buNone/>
              <a:defRPr sz="3000"/>
            </a:lvl1pPr>
            <a:lvl2pPr lvl="1" algn="ctr" rtl="0">
              <a:lnSpc>
                <a:spcPct val="100000"/>
              </a:lnSpc>
              <a:spcBef>
                <a:spcPts val="160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163" name="Google Shape;1163;p14"/>
          <p:cNvGrpSpPr/>
          <p:nvPr/>
        </p:nvGrpSpPr>
        <p:grpSpPr>
          <a:xfrm flipH="1">
            <a:off x="-2312653" y="259583"/>
            <a:ext cx="5684657" cy="5157739"/>
            <a:chOff x="3166062" y="1034326"/>
            <a:chExt cx="6010422" cy="5452155"/>
          </a:xfrm>
        </p:grpSpPr>
        <p:sp>
          <p:nvSpPr>
            <p:cNvPr id="1164" name="Google Shape;1164;p14"/>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66"/>
        <p:cNvGrpSpPr/>
        <p:nvPr/>
      </p:nvGrpSpPr>
      <p:grpSpPr>
        <a:xfrm>
          <a:off x="0" y="0"/>
          <a:ext cx="0" cy="0"/>
          <a:chOff x="0" y="0"/>
          <a:chExt cx="0" cy="0"/>
        </a:xfrm>
      </p:grpSpPr>
      <p:grpSp>
        <p:nvGrpSpPr>
          <p:cNvPr id="1167" name="Google Shape;1167;p15"/>
          <p:cNvGrpSpPr/>
          <p:nvPr/>
        </p:nvGrpSpPr>
        <p:grpSpPr>
          <a:xfrm>
            <a:off x="-458461" y="-430328"/>
            <a:ext cx="10059175" cy="5791575"/>
            <a:chOff x="-458461" y="-321271"/>
            <a:chExt cx="10059175" cy="5791575"/>
          </a:xfrm>
        </p:grpSpPr>
        <p:grpSp>
          <p:nvGrpSpPr>
            <p:cNvPr id="1168" name="Google Shape;1168;p15"/>
            <p:cNvGrpSpPr/>
            <p:nvPr/>
          </p:nvGrpSpPr>
          <p:grpSpPr>
            <a:xfrm flipH="1">
              <a:off x="-458461" y="-245071"/>
              <a:ext cx="9830575" cy="5715375"/>
              <a:chOff x="-358925" y="-303650"/>
              <a:chExt cx="9830575" cy="5715375"/>
            </a:xfrm>
          </p:grpSpPr>
          <p:cxnSp>
            <p:nvCxnSpPr>
              <p:cNvPr id="1169" name="Google Shape;1169;p1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170" name="Google Shape;1170;p1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171" name="Google Shape;1171;p1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172" name="Google Shape;1172;p1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173" name="Google Shape;1173;p1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174" name="Google Shape;1174;p1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175" name="Google Shape;1175;p1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176" name="Google Shape;1176;p1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177" name="Google Shape;1177;p1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178" name="Google Shape;1178;p1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179" name="Google Shape;1179;p1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180" name="Google Shape;1180;p1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181" name="Google Shape;1181;p1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182" name="Google Shape;1182;p1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183" name="Google Shape;1183;p1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184" name="Google Shape;1184;p1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185" name="Google Shape;1185;p1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186" name="Google Shape;1186;p1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187" name="Google Shape;1187;p1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188" name="Google Shape;1188;p1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189" name="Google Shape;1189;p1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190" name="Google Shape;1190;p1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191" name="Google Shape;1191;p1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192" name="Google Shape;1192;p1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193" name="Google Shape;1193;p1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194" name="Google Shape;1194;p1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195" name="Google Shape;1195;p1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196" name="Google Shape;1196;p1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197" name="Google Shape;1197;p1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198" name="Google Shape;1198;p1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199" name="Google Shape;1199;p1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200" name="Google Shape;1200;p1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201" name="Google Shape;1201;p1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202" name="Google Shape;1202;p1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203" name="Google Shape;1203;p1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204" name="Google Shape;1204;p1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205" name="Google Shape;1205;p1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206" name="Google Shape;1206;p15"/>
            <p:cNvGrpSpPr/>
            <p:nvPr/>
          </p:nvGrpSpPr>
          <p:grpSpPr>
            <a:xfrm rot="10800000">
              <a:off x="-229861" y="-321271"/>
              <a:ext cx="9830575" cy="5715375"/>
              <a:chOff x="-358925" y="-303650"/>
              <a:chExt cx="9830575" cy="5715375"/>
            </a:xfrm>
          </p:grpSpPr>
          <p:cxnSp>
            <p:nvCxnSpPr>
              <p:cNvPr id="1207" name="Google Shape;1207;p1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208" name="Google Shape;1208;p1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209" name="Google Shape;1209;p1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210" name="Google Shape;1210;p1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211" name="Google Shape;1211;p1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212" name="Google Shape;1212;p1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213" name="Google Shape;1213;p1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214" name="Google Shape;1214;p1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215" name="Google Shape;1215;p1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216" name="Google Shape;1216;p1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217" name="Google Shape;1217;p1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218" name="Google Shape;1218;p1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219" name="Google Shape;1219;p1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220" name="Google Shape;1220;p1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221" name="Google Shape;1221;p1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222" name="Google Shape;1222;p1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223" name="Google Shape;1223;p1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224" name="Google Shape;1224;p1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225" name="Google Shape;1225;p1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226" name="Google Shape;1226;p1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227" name="Google Shape;1227;p1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228" name="Google Shape;1228;p1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229" name="Google Shape;1229;p1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230" name="Google Shape;1230;p1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231" name="Google Shape;1231;p1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232" name="Google Shape;1232;p1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233" name="Google Shape;1233;p1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234" name="Google Shape;1234;p1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235" name="Google Shape;1235;p1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236" name="Google Shape;1236;p1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237" name="Google Shape;1237;p1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238" name="Google Shape;1238;p1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239" name="Google Shape;1239;p1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240" name="Google Shape;1240;p1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241" name="Google Shape;1241;p1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242" name="Google Shape;1242;p1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243" name="Google Shape;1243;p1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244" name="Google Shape;1244;p15"/>
          <p:cNvSpPr txBox="1">
            <a:spLocks noGrp="1"/>
          </p:cNvSpPr>
          <p:nvPr>
            <p:ph type="ctrTitle"/>
          </p:nvPr>
        </p:nvSpPr>
        <p:spPr>
          <a:xfrm>
            <a:off x="713225" y="1735900"/>
            <a:ext cx="3858900" cy="62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2800"/>
              <a:buNone/>
              <a:defRPr sz="3000">
                <a:solidFill>
                  <a:srgbClr val="21212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245" name="Google Shape;1245;p15"/>
          <p:cNvSpPr txBox="1">
            <a:spLocks noGrp="1"/>
          </p:cNvSpPr>
          <p:nvPr>
            <p:ph type="subTitle" idx="1"/>
          </p:nvPr>
        </p:nvSpPr>
        <p:spPr>
          <a:xfrm>
            <a:off x="713225" y="2364200"/>
            <a:ext cx="3858900" cy="10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1249" name="Google Shape;1249;p15"/>
          <p:cNvSpPr/>
          <p:nvPr/>
        </p:nvSpPr>
        <p:spPr>
          <a:xfrm flipH="1">
            <a:off x="-262" y="4291845"/>
            <a:ext cx="1497839" cy="851712"/>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sp>
        <p:nvSpPr>
          <p:cNvPr id="85" name="Google Shape;1249;p15"/>
          <p:cNvSpPr/>
          <p:nvPr userDrawn="1"/>
        </p:nvSpPr>
        <p:spPr>
          <a:xfrm rot="10800000" flipH="1">
            <a:off x="6541914" y="38134"/>
            <a:ext cx="2593355" cy="1462038"/>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2_1">
    <p:spTree>
      <p:nvGrpSpPr>
        <p:cNvPr id="1" name="Shape 1456"/>
        <p:cNvGrpSpPr/>
        <p:nvPr/>
      </p:nvGrpSpPr>
      <p:grpSpPr>
        <a:xfrm>
          <a:off x="0" y="0"/>
          <a:ext cx="0" cy="0"/>
          <a:chOff x="0" y="0"/>
          <a:chExt cx="0" cy="0"/>
        </a:xfrm>
      </p:grpSpPr>
      <p:grpSp>
        <p:nvGrpSpPr>
          <p:cNvPr id="1457" name="Google Shape;1457;p18"/>
          <p:cNvGrpSpPr/>
          <p:nvPr/>
        </p:nvGrpSpPr>
        <p:grpSpPr>
          <a:xfrm>
            <a:off x="-458461" y="-321271"/>
            <a:ext cx="10059175" cy="5791575"/>
            <a:chOff x="-458461" y="-321271"/>
            <a:chExt cx="10059175" cy="5791575"/>
          </a:xfrm>
        </p:grpSpPr>
        <p:grpSp>
          <p:nvGrpSpPr>
            <p:cNvPr id="1458" name="Google Shape;1458;p18"/>
            <p:cNvGrpSpPr/>
            <p:nvPr/>
          </p:nvGrpSpPr>
          <p:grpSpPr>
            <a:xfrm flipH="1">
              <a:off x="-458461" y="-245071"/>
              <a:ext cx="9830575" cy="5715375"/>
              <a:chOff x="-358925" y="-303650"/>
              <a:chExt cx="9830575" cy="5715375"/>
            </a:xfrm>
          </p:grpSpPr>
          <p:cxnSp>
            <p:nvCxnSpPr>
              <p:cNvPr id="1459" name="Google Shape;1459;p18"/>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460" name="Google Shape;1460;p18"/>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461" name="Google Shape;1461;p18"/>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462" name="Google Shape;1462;p18"/>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463" name="Google Shape;1463;p18"/>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464" name="Google Shape;1464;p18"/>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465" name="Google Shape;1465;p18"/>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466" name="Google Shape;1466;p18"/>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467" name="Google Shape;1467;p18"/>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468" name="Google Shape;1468;p18"/>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469" name="Google Shape;1469;p18"/>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470" name="Google Shape;1470;p18"/>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471" name="Google Shape;1471;p18"/>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472" name="Google Shape;1472;p18"/>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473" name="Google Shape;1473;p18"/>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474" name="Google Shape;1474;p18"/>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475" name="Google Shape;1475;p18"/>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476" name="Google Shape;1476;p18"/>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477" name="Google Shape;1477;p18"/>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478" name="Google Shape;1478;p18"/>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479" name="Google Shape;1479;p18"/>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480" name="Google Shape;1480;p18"/>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481" name="Google Shape;1481;p18"/>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482" name="Google Shape;1482;p18"/>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483" name="Google Shape;1483;p18"/>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484" name="Google Shape;1484;p18"/>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485" name="Google Shape;1485;p18"/>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486" name="Google Shape;1486;p18"/>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487" name="Google Shape;1487;p18"/>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488" name="Google Shape;1488;p18"/>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489" name="Google Shape;1489;p18"/>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490" name="Google Shape;1490;p18"/>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491" name="Google Shape;1491;p18"/>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492" name="Google Shape;1492;p18"/>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493" name="Google Shape;1493;p18"/>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494" name="Google Shape;1494;p18"/>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495" name="Google Shape;1495;p18"/>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496" name="Google Shape;1496;p18"/>
            <p:cNvGrpSpPr/>
            <p:nvPr/>
          </p:nvGrpSpPr>
          <p:grpSpPr>
            <a:xfrm rot="10800000">
              <a:off x="-229861" y="-321271"/>
              <a:ext cx="9830575" cy="5715375"/>
              <a:chOff x="-358925" y="-303650"/>
              <a:chExt cx="9830575" cy="5715375"/>
            </a:xfrm>
          </p:grpSpPr>
          <p:cxnSp>
            <p:nvCxnSpPr>
              <p:cNvPr id="1497" name="Google Shape;1497;p18"/>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498" name="Google Shape;1498;p18"/>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499" name="Google Shape;1499;p18"/>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500" name="Google Shape;1500;p18"/>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501" name="Google Shape;1501;p18"/>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502" name="Google Shape;1502;p18"/>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503" name="Google Shape;1503;p18"/>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504" name="Google Shape;1504;p18"/>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505" name="Google Shape;1505;p18"/>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506" name="Google Shape;1506;p18"/>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507" name="Google Shape;1507;p18"/>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508" name="Google Shape;1508;p18"/>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509" name="Google Shape;1509;p18"/>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510" name="Google Shape;1510;p18"/>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511" name="Google Shape;1511;p18"/>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512" name="Google Shape;1512;p18"/>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513" name="Google Shape;1513;p18"/>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514" name="Google Shape;1514;p18"/>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515" name="Google Shape;1515;p18"/>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516" name="Google Shape;1516;p18"/>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517" name="Google Shape;1517;p18"/>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518" name="Google Shape;1518;p18"/>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519" name="Google Shape;1519;p18"/>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520" name="Google Shape;1520;p18"/>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521" name="Google Shape;1521;p18"/>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522" name="Google Shape;1522;p18"/>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523" name="Google Shape;1523;p18"/>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524" name="Google Shape;1524;p18"/>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525" name="Google Shape;1525;p18"/>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526" name="Google Shape;1526;p18"/>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527" name="Google Shape;1527;p18"/>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528" name="Google Shape;1528;p18"/>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529" name="Google Shape;1529;p18"/>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530" name="Google Shape;1530;p18"/>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531" name="Google Shape;1531;p18"/>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532" name="Google Shape;1532;p18"/>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533" name="Google Shape;1533;p18"/>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534" name="Google Shape;1534;p18"/>
          <p:cNvSpPr txBox="1">
            <a:spLocks noGrp="1"/>
          </p:cNvSpPr>
          <p:nvPr>
            <p:ph type="ctrTitle"/>
          </p:nvPr>
        </p:nvSpPr>
        <p:spPr>
          <a:xfrm>
            <a:off x="1499616" y="1014984"/>
            <a:ext cx="2331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535" name="Google Shape;1535;p18"/>
          <p:cNvSpPr txBox="1">
            <a:spLocks noGrp="1"/>
          </p:cNvSpPr>
          <p:nvPr>
            <p:ph type="subTitle" idx="1"/>
          </p:nvPr>
        </p:nvSpPr>
        <p:spPr>
          <a:xfrm>
            <a:off x="1499616" y="1334184"/>
            <a:ext cx="23316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4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536" name="Google Shape;1536;p18"/>
          <p:cNvSpPr txBox="1">
            <a:spLocks noGrp="1"/>
          </p:cNvSpPr>
          <p:nvPr>
            <p:ph type="ctrTitle" idx="2"/>
          </p:nvPr>
        </p:nvSpPr>
        <p:spPr>
          <a:xfrm>
            <a:off x="1499616" y="1909634"/>
            <a:ext cx="2331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537" name="Google Shape;1537;p18"/>
          <p:cNvSpPr txBox="1">
            <a:spLocks noGrp="1"/>
          </p:cNvSpPr>
          <p:nvPr>
            <p:ph type="subTitle" idx="3"/>
          </p:nvPr>
        </p:nvSpPr>
        <p:spPr>
          <a:xfrm>
            <a:off x="1499616" y="2228834"/>
            <a:ext cx="23316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4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538" name="Google Shape;1538;p18"/>
          <p:cNvSpPr txBox="1">
            <a:spLocks noGrp="1"/>
          </p:cNvSpPr>
          <p:nvPr>
            <p:ph type="ctrTitle" idx="4"/>
          </p:nvPr>
        </p:nvSpPr>
        <p:spPr>
          <a:xfrm>
            <a:off x="1499616" y="2804284"/>
            <a:ext cx="2331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539" name="Google Shape;1539;p18"/>
          <p:cNvSpPr txBox="1">
            <a:spLocks noGrp="1"/>
          </p:cNvSpPr>
          <p:nvPr>
            <p:ph type="subTitle" idx="5"/>
          </p:nvPr>
        </p:nvSpPr>
        <p:spPr>
          <a:xfrm>
            <a:off x="1499616" y="3123484"/>
            <a:ext cx="23316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4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540" name="Google Shape;1540;p18"/>
          <p:cNvSpPr txBox="1">
            <a:spLocks noGrp="1"/>
          </p:cNvSpPr>
          <p:nvPr>
            <p:ph type="ctrTitle" idx="6"/>
          </p:nvPr>
        </p:nvSpPr>
        <p:spPr>
          <a:xfrm>
            <a:off x="1499616" y="3698934"/>
            <a:ext cx="2331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541" name="Google Shape;1541;p18"/>
          <p:cNvSpPr txBox="1">
            <a:spLocks noGrp="1"/>
          </p:cNvSpPr>
          <p:nvPr>
            <p:ph type="subTitle" idx="7"/>
          </p:nvPr>
        </p:nvSpPr>
        <p:spPr>
          <a:xfrm>
            <a:off x="1499616" y="4018134"/>
            <a:ext cx="23316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4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542" name="Google Shape;1542;p18"/>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43" name="Google Shape;1543;p18"/>
          <p:cNvGrpSpPr/>
          <p:nvPr/>
        </p:nvGrpSpPr>
        <p:grpSpPr>
          <a:xfrm>
            <a:off x="6899474" y="-712680"/>
            <a:ext cx="6781559" cy="6151667"/>
            <a:chOff x="3133537" y="-308699"/>
            <a:chExt cx="6010422" cy="5452155"/>
          </a:xfrm>
        </p:grpSpPr>
        <p:sp>
          <p:nvSpPr>
            <p:cNvPr id="1544" name="Google Shape;1544;p18"/>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18"/>
          <p:cNvSpPr/>
          <p:nvPr/>
        </p:nvSpPr>
        <p:spPr>
          <a:xfrm rot="10800000">
            <a:off x="-2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73"/>
        <p:cNvGrpSpPr/>
        <p:nvPr/>
      </p:nvGrpSpPr>
      <p:grpSpPr>
        <a:xfrm>
          <a:off x="0" y="0"/>
          <a:ext cx="0" cy="0"/>
          <a:chOff x="0" y="0"/>
          <a:chExt cx="0" cy="0"/>
        </a:xfrm>
      </p:grpSpPr>
      <p:grpSp>
        <p:nvGrpSpPr>
          <p:cNvPr id="1674" name="Google Shape;1674;p20"/>
          <p:cNvGrpSpPr/>
          <p:nvPr/>
        </p:nvGrpSpPr>
        <p:grpSpPr>
          <a:xfrm>
            <a:off x="-458461" y="-321271"/>
            <a:ext cx="10059175" cy="5791575"/>
            <a:chOff x="-458461" y="-321271"/>
            <a:chExt cx="10059175" cy="5791575"/>
          </a:xfrm>
        </p:grpSpPr>
        <p:grpSp>
          <p:nvGrpSpPr>
            <p:cNvPr id="1675" name="Google Shape;1675;p20"/>
            <p:cNvGrpSpPr/>
            <p:nvPr/>
          </p:nvGrpSpPr>
          <p:grpSpPr>
            <a:xfrm flipH="1">
              <a:off x="-458461" y="-245071"/>
              <a:ext cx="9830575" cy="5715375"/>
              <a:chOff x="-358925" y="-303650"/>
              <a:chExt cx="9830575" cy="5715375"/>
            </a:xfrm>
          </p:grpSpPr>
          <p:cxnSp>
            <p:nvCxnSpPr>
              <p:cNvPr id="1676" name="Google Shape;1676;p20"/>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677" name="Google Shape;1677;p20"/>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678" name="Google Shape;1678;p20"/>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679" name="Google Shape;1679;p20"/>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680" name="Google Shape;1680;p20"/>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681" name="Google Shape;1681;p20"/>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682" name="Google Shape;1682;p20"/>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683" name="Google Shape;1683;p20"/>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684" name="Google Shape;1684;p20"/>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685" name="Google Shape;1685;p20"/>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686" name="Google Shape;1686;p20"/>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687" name="Google Shape;1687;p20"/>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688" name="Google Shape;1688;p20"/>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689" name="Google Shape;1689;p20"/>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690" name="Google Shape;1690;p20"/>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691" name="Google Shape;1691;p20"/>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692" name="Google Shape;1692;p20"/>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693" name="Google Shape;1693;p20"/>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694" name="Google Shape;1694;p20"/>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695" name="Google Shape;1695;p20"/>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696" name="Google Shape;1696;p20"/>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697" name="Google Shape;1697;p20"/>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698" name="Google Shape;1698;p20"/>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699" name="Google Shape;1699;p20"/>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700" name="Google Shape;1700;p20"/>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701" name="Google Shape;1701;p20"/>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702" name="Google Shape;1702;p20"/>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703" name="Google Shape;1703;p20"/>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704" name="Google Shape;1704;p20"/>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705" name="Google Shape;1705;p20"/>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706" name="Google Shape;1706;p20"/>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707" name="Google Shape;1707;p20"/>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708" name="Google Shape;1708;p20"/>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709" name="Google Shape;1709;p20"/>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710" name="Google Shape;1710;p20"/>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711" name="Google Shape;1711;p20"/>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712" name="Google Shape;1712;p20"/>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713" name="Google Shape;1713;p20"/>
            <p:cNvGrpSpPr/>
            <p:nvPr/>
          </p:nvGrpSpPr>
          <p:grpSpPr>
            <a:xfrm rot="10800000">
              <a:off x="-229861" y="-321271"/>
              <a:ext cx="9830575" cy="5715375"/>
              <a:chOff x="-358925" y="-303650"/>
              <a:chExt cx="9830575" cy="5715375"/>
            </a:xfrm>
          </p:grpSpPr>
          <p:cxnSp>
            <p:nvCxnSpPr>
              <p:cNvPr id="1714" name="Google Shape;1714;p20"/>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715" name="Google Shape;1715;p20"/>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716" name="Google Shape;1716;p20"/>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717" name="Google Shape;1717;p20"/>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718" name="Google Shape;1718;p20"/>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719" name="Google Shape;1719;p20"/>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720" name="Google Shape;1720;p20"/>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721" name="Google Shape;1721;p20"/>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722" name="Google Shape;1722;p20"/>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723" name="Google Shape;1723;p20"/>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724" name="Google Shape;1724;p20"/>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725" name="Google Shape;1725;p20"/>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726" name="Google Shape;1726;p20"/>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727" name="Google Shape;1727;p20"/>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728" name="Google Shape;1728;p20"/>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729" name="Google Shape;1729;p20"/>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730" name="Google Shape;1730;p20"/>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731" name="Google Shape;1731;p20"/>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732" name="Google Shape;1732;p20"/>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733" name="Google Shape;1733;p20"/>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734" name="Google Shape;1734;p20"/>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735" name="Google Shape;1735;p20"/>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736" name="Google Shape;1736;p20"/>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737" name="Google Shape;1737;p20"/>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738" name="Google Shape;1738;p20"/>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739" name="Google Shape;1739;p20"/>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740" name="Google Shape;1740;p20"/>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741" name="Google Shape;1741;p20"/>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742" name="Google Shape;1742;p20"/>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743" name="Google Shape;1743;p20"/>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744" name="Google Shape;1744;p20"/>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745" name="Google Shape;1745;p20"/>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746" name="Google Shape;1746;p20"/>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747" name="Google Shape;1747;p20"/>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748" name="Google Shape;1748;p20"/>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749" name="Google Shape;1749;p20"/>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750" name="Google Shape;1750;p20"/>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751" name="Google Shape;1751;p20"/>
          <p:cNvSpPr txBox="1">
            <a:spLocks noGrp="1"/>
          </p:cNvSpPr>
          <p:nvPr>
            <p:ph type="ctrTitle"/>
          </p:nvPr>
        </p:nvSpPr>
        <p:spPr>
          <a:xfrm>
            <a:off x="2429950" y="6698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52" name="Google Shape;1752;p20"/>
          <p:cNvSpPr txBox="1">
            <a:spLocks noGrp="1"/>
          </p:cNvSpPr>
          <p:nvPr>
            <p:ph type="subTitle" idx="1"/>
          </p:nvPr>
        </p:nvSpPr>
        <p:spPr>
          <a:xfrm>
            <a:off x="2425075" y="1704550"/>
            <a:ext cx="4293900" cy="118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754" name="Google Shape;1754;p20"/>
          <p:cNvGrpSpPr/>
          <p:nvPr/>
        </p:nvGrpSpPr>
        <p:grpSpPr>
          <a:xfrm>
            <a:off x="6457759" y="-2146190"/>
            <a:ext cx="6048287" cy="5946120"/>
            <a:chOff x="3133537" y="-308699"/>
            <a:chExt cx="6010422" cy="5452155"/>
          </a:xfrm>
        </p:grpSpPr>
        <p:sp>
          <p:nvSpPr>
            <p:cNvPr id="1755" name="Google Shape;1755;p20"/>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0"/>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20"/>
          <p:cNvGrpSpPr/>
          <p:nvPr/>
        </p:nvGrpSpPr>
        <p:grpSpPr>
          <a:xfrm flipH="1">
            <a:off x="-3149029" y="-421721"/>
            <a:ext cx="5482707" cy="4973456"/>
            <a:chOff x="3166062" y="1034326"/>
            <a:chExt cx="6010422" cy="5452155"/>
          </a:xfrm>
        </p:grpSpPr>
        <p:sp>
          <p:nvSpPr>
            <p:cNvPr id="1758" name="Google Shape;1758;p20"/>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0"/>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00"/>
        <p:cNvGrpSpPr/>
        <p:nvPr/>
      </p:nvGrpSpPr>
      <p:grpSpPr>
        <a:xfrm>
          <a:off x="0" y="0"/>
          <a:ext cx="0" cy="0"/>
          <a:chOff x="0" y="0"/>
          <a:chExt cx="0" cy="0"/>
        </a:xfrm>
      </p:grpSpPr>
      <p:grpSp>
        <p:nvGrpSpPr>
          <p:cNvPr id="1901" name="Google Shape;1901;p22"/>
          <p:cNvGrpSpPr/>
          <p:nvPr/>
        </p:nvGrpSpPr>
        <p:grpSpPr>
          <a:xfrm>
            <a:off x="-458461" y="-321271"/>
            <a:ext cx="10059175" cy="5791575"/>
            <a:chOff x="-458461" y="-321271"/>
            <a:chExt cx="10059175" cy="5791575"/>
          </a:xfrm>
        </p:grpSpPr>
        <p:grpSp>
          <p:nvGrpSpPr>
            <p:cNvPr id="1902" name="Google Shape;1902;p22"/>
            <p:cNvGrpSpPr/>
            <p:nvPr/>
          </p:nvGrpSpPr>
          <p:grpSpPr>
            <a:xfrm flipH="1">
              <a:off x="-458461" y="-245071"/>
              <a:ext cx="9830575" cy="5715375"/>
              <a:chOff x="-358925" y="-303650"/>
              <a:chExt cx="9830575" cy="5715375"/>
            </a:xfrm>
          </p:grpSpPr>
          <p:cxnSp>
            <p:nvCxnSpPr>
              <p:cNvPr id="1903" name="Google Shape;1903;p2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904" name="Google Shape;1904;p2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905" name="Google Shape;1905;p2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906" name="Google Shape;1906;p2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907" name="Google Shape;1907;p2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908" name="Google Shape;1908;p2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909" name="Google Shape;1909;p2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910" name="Google Shape;1910;p2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11" name="Google Shape;1911;p2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912" name="Google Shape;1912;p2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913" name="Google Shape;1913;p2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914" name="Google Shape;1914;p2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915" name="Google Shape;1915;p2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916" name="Google Shape;1916;p2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917" name="Google Shape;1917;p2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918" name="Google Shape;1918;p2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919" name="Google Shape;1919;p2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920" name="Google Shape;1920;p2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921" name="Google Shape;1921;p2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922" name="Google Shape;1922;p2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923" name="Google Shape;1923;p2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924" name="Google Shape;1924;p2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925" name="Google Shape;1925;p2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926" name="Google Shape;1926;p2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927" name="Google Shape;1927;p2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928" name="Google Shape;1928;p2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929" name="Google Shape;1929;p2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930" name="Google Shape;1930;p2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931" name="Google Shape;1931;p2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932" name="Google Shape;1932;p2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933" name="Google Shape;1933;p2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934" name="Google Shape;1934;p2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935" name="Google Shape;1935;p2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936" name="Google Shape;1936;p2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937" name="Google Shape;1937;p2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938" name="Google Shape;1938;p2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939" name="Google Shape;1939;p2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940" name="Google Shape;1940;p22"/>
            <p:cNvGrpSpPr/>
            <p:nvPr/>
          </p:nvGrpSpPr>
          <p:grpSpPr>
            <a:xfrm rot="10800000">
              <a:off x="-229861" y="-321271"/>
              <a:ext cx="9830575" cy="5715375"/>
              <a:chOff x="-358925" y="-303650"/>
              <a:chExt cx="9830575" cy="5715375"/>
            </a:xfrm>
          </p:grpSpPr>
          <p:cxnSp>
            <p:nvCxnSpPr>
              <p:cNvPr id="1941" name="Google Shape;1941;p2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942" name="Google Shape;1942;p2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943" name="Google Shape;1943;p2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944" name="Google Shape;1944;p2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945" name="Google Shape;1945;p2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946" name="Google Shape;1946;p2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947" name="Google Shape;1947;p2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948" name="Google Shape;1948;p2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49" name="Google Shape;1949;p2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950" name="Google Shape;1950;p2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951" name="Google Shape;1951;p2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952" name="Google Shape;1952;p2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953" name="Google Shape;1953;p2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954" name="Google Shape;1954;p2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955" name="Google Shape;1955;p2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956" name="Google Shape;1956;p2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957" name="Google Shape;1957;p2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958" name="Google Shape;1958;p2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959" name="Google Shape;1959;p2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960" name="Google Shape;1960;p2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961" name="Google Shape;1961;p2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962" name="Google Shape;1962;p2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963" name="Google Shape;1963;p2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964" name="Google Shape;1964;p2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965" name="Google Shape;1965;p2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966" name="Google Shape;1966;p2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967" name="Google Shape;1967;p2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968" name="Google Shape;1968;p2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969" name="Google Shape;1969;p2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970" name="Google Shape;1970;p2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971" name="Google Shape;1971;p2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972" name="Google Shape;1972;p2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973" name="Google Shape;1973;p2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974" name="Google Shape;1974;p2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975" name="Google Shape;1975;p2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976" name="Google Shape;1976;p2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977" name="Google Shape;1977;p2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978" name="Google Shape;1978;p22"/>
          <p:cNvGrpSpPr/>
          <p:nvPr/>
        </p:nvGrpSpPr>
        <p:grpSpPr>
          <a:xfrm flipH="1">
            <a:off x="-2299857" y="-2697840"/>
            <a:ext cx="4017967" cy="3644766"/>
            <a:chOff x="3166062" y="1034326"/>
            <a:chExt cx="6010422" cy="5452155"/>
          </a:xfrm>
        </p:grpSpPr>
        <p:sp>
          <p:nvSpPr>
            <p:cNvPr id="1979" name="Google Shape;1979;p22"/>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2"/>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22"/>
          <p:cNvGrpSpPr/>
          <p:nvPr/>
        </p:nvGrpSpPr>
        <p:grpSpPr>
          <a:xfrm>
            <a:off x="7540747" y="-598211"/>
            <a:ext cx="3863499" cy="3798516"/>
            <a:chOff x="3133537" y="-308699"/>
            <a:chExt cx="6010422" cy="5452155"/>
          </a:xfrm>
        </p:grpSpPr>
        <p:sp>
          <p:nvSpPr>
            <p:cNvPr id="1982" name="Google Shape;1982;p22"/>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2"/>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22"/>
          <p:cNvGrpSpPr/>
          <p:nvPr/>
        </p:nvGrpSpPr>
        <p:grpSpPr>
          <a:xfrm>
            <a:off x="7540741" y="371486"/>
            <a:ext cx="593164" cy="1161172"/>
            <a:chOff x="4921825" y="870250"/>
            <a:chExt cx="407925" cy="798550"/>
          </a:xfrm>
        </p:grpSpPr>
        <p:sp>
          <p:nvSpPr>
            <p:cNvPr id="1985" name="Google Shape;1985;p22"/>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2"/>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2"/>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2"/>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2"/>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2"/>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2"/>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2"/>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2"/>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2"/>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2"/>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2"/>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2"/>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2"/>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2"/>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2"/>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2"/>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2"/>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2"/>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2"/>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2"/>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2"/>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2"/>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2"/>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2"/>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2"/>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2"/>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2"/>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2"/>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2"/>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1">
  <p:cSld name="BLANK_1_1_1_1_1_1_1_1_1">
    <p:spTree>
      <p:nvGrpSpPr>
        <p:cNvPr id="1" name="Shape 2015"/>
        <p:cNvGrpSpPr/>
        <p:nvPr/>
      </p:nvGrpSpPr>
      <p:grpSpPr>
        <a:xfrm>
          <a:off x="0" y="0"/>
          <a:ext cx="0" cy="0"/>
          <a:chOff x="0" y="0"/>
          <a:chExt cx="0" cy="0"/>
        </a:xfrm>
      </p:grpSpPr>
      <p:grpSp>
        <p:nvGrpSpPr>
          <p:cNvPr id="2016" name="Google Shape;2016;p23"/>
          <p:cNvGrpSpPr/>
          <p:nvPr/>
        </p:nvGrpSpPr>
        <p:grpSpPr>
          <a:xfrm>
            <a:off x="-458461" y="-321271"/>
            <a:ext cx="10059175" cy="5791575"/>
            <a:chOff x="-458461" y="-321271"/>
            <a:chExt cx="10059175" cy="5791575"/>
          </a:xfrm>
        </p:grpSpPr>
        <p:grpSp>
          <p:nvGrpSpPr>
            <p:cNvPr id="2017" name="Google Shape;2017;p23"/>
            <p:cNvGrpSpPr/>
            <p:nvPr/>
          </p:nvGrpSpPr>
          <p:grpSpPr>
            <a:xfrm flipH="1">
              <a:off x="-458461" y="-245071"/>
              <a:ext cx="9830575" cy="5715375"/>
              <a:chOff x="-358925" y="-303650"/>
              <a:chExt cx="9830575" cy="5715375"/>
            </a:xfrm>
          </p:grpSpPr>
          <p:cxnSp>
            <p:nvCxnSpPr>
              <p:cNvPr id="2018" name="Google Shape;2018;p2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019" name="Google Shape;2019;p2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2020" name="Google Shape;2020;p2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2021" name="Google Shape;2021;p2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2022" name="Google Shape;2022;p2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2023" name="Google Shape;2023;p2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2024" name="Google Shape;2024;p2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2025" name="Google Shape;2025;p2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2026" name="Google Shape;2026;p2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027" name="Google Shape;2027;p2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028" name="Google Shape;2028;p2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029" name="Google Shape;2029;p2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030" name="Google Shape;2030;p2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031" name="Google Shape;2031;p2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032" name="Google Shape;2032;p2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033" name="Google Shape;2033;p2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034" name="Google Shape;2034;p2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035" name="Google Shape;2035;p2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036" name="Google Shape;2036;p2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2037" name="Google Shape;2037;p2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2038" name="Google Shape;2038;p2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2039" name="Google Shape;2039;p2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2040" name="Google Shape;2040;p2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2041" name="Google Shape;2041;p2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2042" name="Google Shape;2042;p2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2043" name="Google Shape;2043;p2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2044" name="Google Shape;2044;p2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2045" name="Google Shape;2045;p2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2046" name="Google Shape;2046;p2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2047" name="Google Shape;2047;p2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2048" name="Google Shape;2048;p2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2049" name="Google Shape;2049;p2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2050" name="Google Shape;2050;p2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2051" name="Google Shape;2051;p2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2052" name="Google Shape;2052;p2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2053" name="Google Shape;2053;p2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2054" name="Google Shape;2054;p2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2055" name="Google Shape;2055;p23"/>
            <p:cNvGrpSpPr/>
            <p:nvPr/>
          </p:nvGrpSpPr>
          <p:grpSpPr>
            <a:xfrm rot="10800000">
              <a:off x="-229861" y="-321271"/>
              <a:ext cx="9830575" cy="5715375"/>
              <a:chOff x="-358925" y="-303650"/>
              <a:chExt cx="9830575" cy="5715375"/>
            </a:xfrm>
          </p:grpSpPr>
          <p:cxnSp>
            <p:nvCxnSpPr>
              <p:cNvPr id="2056" name="Google Shape;2056;p2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057" name="Google Shape;2057;p2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2058" name="Google Shape;2058;p2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2059" name="Google Shape;2059;p2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2060" name="Google Shape;2060;p2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2061" name="Google Shape;2061;p2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2062" name="Google Shape;2062;p2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2063" name="Google Shape;2063;p2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2064" name="Google Shape;2064;p2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065" name="Google Shape;2065;p2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066" name="Google Shape;2066;p2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067" name="Google Shape;2067;p2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068" name="Google Shape;2068;p2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069" name="Google Shape;2069;p2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070" name="Google Shape;2070;p2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071" name="Google Shape;2071;p2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072" name="Google Shape;2072;p2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073" name="Google Shape;2073;p2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074" name="Google Shape;2074;p2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2075" name="Google Shape;2075;p2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2076" name="Google Shape;2076;p2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2077" name="Google Shape;2077;p2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2078" name="Google Shape;2078;p2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2079" name="Google Shape;2079;p2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2080" name="Google Shape;2080;p2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2081" name="Google Shape;2081;p2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2082" name="Google Shape;2082;p2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2083" name="Google Shape;2083;p2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2084" name="Google Shape;2084;p2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2085" name="Google Shape;2085;p2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2086" name="Google Shape;2086;p2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2087" name="Google Shape;2087;p2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2088" name="Google Shape;2088;p2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2089" name="Google Shape;2089;p2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2090" name="Google Shape;2090;p2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2091" name="Google Shape;2091;p2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2092" name="Google Shape;2092;p2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2093" name="Google Shape;2093;p23"/>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2094" name="Google Shape;2094;p23"/>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grpSp>
        <p:nvGrpSpPr>
          <p:cNvPr id="92" name="Google Shape;92;p3"/>
          <p:cNvGrpSpPr/>
          <p:nvPr/>
        </p:nvGrpSpPr>
        <p:grpSpPr>
          <a:xfrm>
            <a:off x="-458461" y="-321271"/>
            <a:ext cx="10059175" cy="5791575"/>
            <a:chOff x="-458461" y="-321271"/>
            <a:chExt cx="10059175" cy="5791575"/>
          </a:xfrm>
        </p:grpSpPr>
        <p:grpSp>
          <p:nvGrpSpPr>
            <p:cNvPr id="93" name="Google Shape;93;p3"/>
            <p:cNvGrpSpPr/>
            <p:nvPr/>
          </p:nvGrpSpPr>
          <p:grpSpPr>
            <a:xfrm flipH="1">
              <a:off x="-458461" y="-245071"/>
              <a:ext cx="9830575" cy="5715375"/>
              <a:chOff x="-358925" y="-303650"/>
              <a:chExt cx="9830575" cy="5715375"/>
            </a:xfrm>
          </p:grpSpPr>
          <p:cxnSp>
            <p:nvCxnSpPr>
              <p:cNvPr id="94" name="Google Shape;94;p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5" name="Google Shape;95;p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6" name="Google Shape;96;p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7" name="Google Shape;97;p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8" name="Google Shape;98;p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9" name="Google Shape;99;p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00" name="Google Shape;100;p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01" name="Google Shape;101;p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02" name="Google Shape;102;p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03" name="Google Shape;103;p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04" name="Google Shape;104;p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05" name="Google Shape;105;p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06" name="Google Shape;106;p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07" name="Google Shape;107;p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08" name="Google Shape;108;p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09" name="Google Shape;109;p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10" name="Google Shape;110;p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11" name="Google Shape;111;p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12" name="Google Shape;112;p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13" name="Google Shape;113;p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14" name="Google Shape;114;p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15" name="Google Shape;115;p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16" name="Google Shape;116;p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17" name="Google Shape;117;p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18" name="Google Shape;118;p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19" name="Google Shape;119;p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20" name="Google Shape;120;p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21" name="Google Shape;121;p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22" name="Google Shape;122;p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23" name="Google Shape;123;p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24" name="Google Shape;124;p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25" name="Google Shape;125;p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26" name="Google Shape;126;p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27" name="Google Shape;127;p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28" name="Google Shape;128;p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29" name="Google Shape;129;p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30" name="Google Shape;130;p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31" name="Google Shape;131;p3"/>
            <p:cNvGrpSpPr/>
            <p:nvPr/>
          </p:nvGrpSpPr>
          <p:grpSpPr>
            <a:xfrm rot="10800000">
              <a:off x="-229861" y="-321271"/>
              <a:ext cx="9830575" cy="5715375"/>
              <a:chOff x="-358925" y="-303650"/>
              <a:chExt cx="9830575" cy="5715375"/>
            </a:xfrm>
          </p:grpSpPr>
          <p:cxnSp>
            <p:nvCxnSpPr>
              <p:cNvPr id="132" name="Google Shape;132;p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33" name="Google Shape;133;p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34" name="Google Shape;134;p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35" name="Google Shape;135;p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36" name="Google Shape;136;p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37" name="Google Shape;137;p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38" name="Google Shape;138;p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39" name="Google Shape;139;p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40" name="Google Shape;140;p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41" name="Google Shape;141;p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42" name="Google Shape;142;p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43" name="Google Shape;143;p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44" name="Google Shape;144;p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45" name="Google Shape;145;p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46" name="Google Shape;146;p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47" name="Google Shape;147;p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48" name="Google Shape;148;p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49" name="Google Shape;149;p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50" name="Google Shape;150;p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51" name="Google Shape;151;p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52" name="Google Shape;152;p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53" name="Google Shape;153;p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54" name="Google Shape;154;p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55" name="Google Shape;155;p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56" name="Google Shape;156;p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57" name="Google Shape;157;p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58" name="Google Shape;158;p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59" name="Google Shape;159;p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60" name="Google Shape;160;p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61" name="Google Shape;161;p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62" name="Google Shape;162;p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63" name="Google Shape;163;p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64" name="Google Shape;164;p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65" name="Google Shape;165;p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66" name="Google Shape;166;p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67" name="Google Shape;167;p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68" name="Google Shape;168;p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69" name="Google Shape;169;p3"/>
          <p:cNvSpPr txBox="1">
            <a:spLocks noGrp="1"/>
          </p:cNvSpPr>
          <p:nvPr>
            <p:ph type="title"/>
          </p:nvPr>
        </p:nvSpPr>
        <p:spPr>
          <a:xfrm>
            <a:off x="717600" y="2352150"/>
            <a:ext cx="4017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0" name="Google Shape;170;p3"/>
          <p:cNvSpPr txBox="1">
            <a:spLocks noGrp="1"/>
          </p:cNvSpPr>
          <p:nvPr>
            <p:ph type="title" idx="2" hasCustomPrompt="1"/>
          </p:nvPr>
        </p:nvSpPr>
        <p:spPr>
          <a:xfrm>
            <a:off x="717600" y="1528000"/>
            <a:ext cx="1535400" cy="658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1" name="Google Shape;171;p3"/>
          <p:cNvSpPr txBox="1">
            <a:spLocks noGrp="1"/>
          </p:cNvSpPr>
          <p:nvPr>
            <p:ph type="subTitle" idx="1"/>
          </p:nvPr>
        </p:nvSpPr>
        <p:spPr>
          <a:xfrm>
            <a:off x="715100" y="3193950"/>
            <a:ext cx="4017900" cy="42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2" name="Google Shape;172;p3"/>
          <p:cNvGrpSpPr/>
          <p:nvPr/>
        </p:nvGrpSpPr>
        <p:grpSpPr>
          <a:xfrm flipH="1">
            <a:off x="-2208532" y="-1825065"/>
            <a:ext cx="4017967" cy="3644766"/>
            <a:chOff x="3166062" y="1034326"/>
            <a:chExt cx="6010422" cy="5452155"/>
          </a:xfrm>
        </p:grpSpPr>
        <p:sp>
          <p:nvSpPr>
            <p:cNvPr id="173" name="Google Shape;173;p3"/>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3"/>
          <p:cNvGrpSpPr/>
          <p:nvPr/>
        </p:nvGrpSpPr>
        <p:grpSpPr>
          <a:xfrm>
            <a:off x="4497249" y="804357"/>
            <a:ext cx="5111263" cy="4704119"/>
            <a:chOff x="3133537" y="-308699"/>
            <a:chExt cx="6010422" cy="5452155"/>
          </a:xfrm>
        </p:grpSpPr>
        <p:sp>
          <p:nvSpPr>
            <p:cNvPr id="176" name="Google Shape;176;p3"/>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8"/>
        <p:cNvGrpSpPr/>
        <p:nvPr/>
      </p:nvGrpSpPr>
      <p:grpSpPr>
        <a:xfrm>
          <a:off x="0" y="0"/>
          <a:ext cx="0" cy="0"/>
          <a:chOff x="0" y="0"/>
          <a:chExt cx="0" cy="0"/>
        </a:xfrm>
      </p:grpSpPr>
      <p:grpSp>
        <p:nvGrpSpPr>
          <p:cNvPr id="179" name="Google Shape;179;p4"/>
          <p:cNvGrpSpPr/>
          <p:nvPr/>
        </p:nvGrpSpPr>
        <p:grpSpPr>
          <a:xfrm>
            <a:off x="-458461" y="-321271"/>
            <a:ext cx="10059175" cy="5791575"/>
            <a:chOff x="-458461" y="-321271"/>
            <a:chExt cx="10059175" cy="5791575"/>
          </a:xfrm>
        </p:grpSpPr>
        <p:grpSp>
          <p:nvGrpSpPr>
            <p:cNvPr id="180" name="Google Shape;180;p4"/>
            <p:cNvGrpSpPr/>
            <p:nvPr/>
          </p:nvGrpSpPr>
          <p:grpSpPr>
            <a:xfrm flipH="1">
              <a:off x="-458461" y="-245071"/>
              <a:ext cx="9830575" cy="5715375"/>
              <a:chOff x="-358925" y="-303650"/>
              <a:chExt cx="9830575" cy="5715375"/>
            </a:xfrm>
          </p:grpSpPr>
          <p:cxnSp>
            <p:nvCxnSpPr>
              <p:cNvPr id="181" name="Google Shape;181;p4"/>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82" name="Google Shape;182;p4"/>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83" name="Google Shape;183;p4"/>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84" name="Google Shape;184;p4"/>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85" name="Google Shape;185;p4"/>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86" name="Google Shape;186;p4"/>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87" name="Google Shape;187;p4"/>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88" name="Google Shape;188;p4"/>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89" name="Google Shape;189;p4"/>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90" name="Google Shape;190;p4"/>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91" name="Google Shape;191;p4"/>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92" name="Google Shape;192;p4"/>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193;p4"/>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94" name="Google Shape;194;p4"/>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95" name="Google Shape;195;p4"/>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96" name="Google Shape;196;p4"/>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97" name="Google Shape;197;p4"/>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98" name="Google Shape;198;p4"/>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99" name="Google Shape;199;p4"/>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200" name="Google Shape;200;p4"/>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201" name="Google Shape;201;p4"/>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202" name="Google Shape;202;p4"/>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203" name="Google Shape;203;p4"/>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204" name="Google Shape;204;p4"/>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205" name="Google Shape;205;p4"/>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206" name="Google Shape;206;p4"/>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207" name="Google Shape;207;p4"/>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208" name="Google Shape;208;p4"/>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209" name="Google Shape;209;p4"/>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210" name="Google Shape;210;p4"/>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211" name="Google Shape;211;p4"/>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212" name="Google Shape;212;p4"/>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213" name="Google Shape;213;p4"/>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214" name="Google Shape;214;p4"/>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215" name="Google Shape;215;p4"/>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216" name="Google Shape;216;p4"/>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217" name="Google Shape;217;p4"/>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218" name="Google Shape;218;p4"/>
            <p:cNvGrpSpPr/>
            <p:nvPr/>
          </p:nvGrpSpPr>
          <p:grpSpPr>
            <a:xfrm rot="10800000">
              <a:off x="-229861" y="-321271"/>
              <a:ext cx="9830575" cy="5715375"/>
              <a:chOff x="-358925" y="-303650"/>
              <a:chExt cx="9830575" cy="5715375"/>
            </a:xfrm>
          </p:grpSpPr>
          <p:cxnSp>
            <p:nvCxnSpPr>
              <p:cNvPr id="219" name="Google Shape;219;p4"/>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20" name="Google Shape;220;p4"/>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221" name="Google Shape;221;p4"/>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222" name="Google Shape;222;p4"/>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223" name="Google Shape;223;p4"/>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224" name="Google Shape;224;p4"/>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225" name="Google Shape;225;p4"/>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226" name="Google Shape;226;p4"/>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227" name="Google Shape;227;p4"/>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28" name="Google Shape;228;p4"/>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29" name="Google Shape;229;p4"/>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30" name="Google Shape;230;p4"/>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31" name="Google Shape;231;p4"/>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32" name="Google Shape;232;p4"/>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33" name="Google Shape;233;p4"/>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34" name="Google Shape;234;p4"/>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35" name="Google Shape;235;p4"/>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36" name="Google Shape;236;p4"/>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37" name="Google Shape;237;p4"/>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238" name="Google Shape;238;p4"/>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239" name="Google Shape;239;p4"/>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240" name="Google Shape;240;p4"/>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241" name="Google Shape;241;p4"/>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242" name="Google Shape;242;p4"/>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243" name="Google Shape;243;p4"/>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244" name="Google Shape;244;p4"/>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245" name="Google Shape;245;p4"/>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246" name="Google Shape;246;p4"/>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247" name="Google Shape;247;p4"/>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248" name="Google Shape;248;p4"/>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249" name="Google Shape;249;p4"/>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250" name="Google Shape;250;p4"/>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251" name="Google Shape;251;p4"/>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252" name="Google Shape;252;p4"/>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253" name="Google Shape;253;p4"/>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254" name="Google Shape;254;p4"/>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255" name="Google Shape;255;p4"/>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256" name="Google Shape;25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7" name="Google Shape;257;p4"/>
          <p:cNvSpPr txBox="1">
            <a:spLocks noGrp="1"/>
          </p:cNvSpPr>
          <p:nvPr>
            <p:ph type="body" idx="1"/>
          </p:nvPr>
        </p:nvSpPr>
        <p:spPr>
          <a:xfrm>
            <a:off x="720000" y="1152475"/>
            <a:ext cx="7704000" cy="679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258" name="Google Shape;258;p4"/>
          <p:cNvGrpSpPr/>
          <p:nvPr/>
        </p:nvGrpSpPr>
        <p:grpSpPr>
          <a:xfrm>
            <a:off x="8148972" y="-1637511"/>
            <a:ext cx="3863499" cy="3798516"/>
            <a:chOff x="3133537" y="-308699"/>
            <a:chExt cx="6010422" cy="5452155"/>
          </a:xfrm>
        </p:grpSpPr>
        <p:sp>
          <p:nvSpPr>
            <p:cNvPr id="259" name="Google Shape;259;p4"/>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4"/>
          <p:cNvGrpSpPr/>
          <p:nvPr/>
        </p:nvGrpSpPr>
        <p:grpSpPr>
          <a:xfrm>
            <a:off x="7726703" y="-626164"/>
            <a:ext cx="593164" cy="1161172"/>
            <a:chOff x="4921825" y="870250"/>
            <a:chExt cx="407925" cy="798550"/>
          </a:xfrm>
        </p:grpSpPr>
        <p:sp>
          <p:nvSpPr>
            <p:cNvPr id="262" name="Google Shape;262;p4"/>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4"/>
          <p:cNvGrpSpPr/>
          <p:nvPr/>
        </p:nvGrpSpPr>
        <p:grpSpPr>
          <a:xfrm flipH="1">
            <a:off x="-2299857" y="-2697840"/>
            <a:ext cx="4017967" cy="3644766"/>
            <a:chOff x="3166062" y="1034326"/>
            <a:chExt cx="6010422" cy="5452155"/>
          </a:xfrm>
        </p:grpSpPr>
        <p:sp>
          <p:nvSpPr>
            <p:cNvPr id="293" name="Google Shape;293;p4"/>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5"/>
        <p:cNvGrpSpPr/>
        <p:nvPr/>
      </p:nvGrpSpPr>
      <p:grpSpPr>
        <a:xfrm>
          <a:off x="0" y="0"/>
          <a:ext cx="0" cy="0"/>
          <a:chOff x="0" y="0"/>
          <a:chExt cx="0" cy="0"/>
        </a:xfrm>
      </p:grpSpPr>
      <p:grpSp>
        <p:nvGrpSpPr>
          <p:cNvPr id="296" name="Google Shape;296;p5"/>
          <p:cNvGrpSpPr/>
          <p:nvPr/>
        </p:nvGrpSpPr>
        <p:grpSpPr>
          <a:xfrm>
            <a:off x="-458461" y="-321271"/>
            <a:ext cx="10059175" cy="5791575"/>
            <a:chOff x="-458461" y="-321271"/>
            <a:chExt cx="10059175" cy="5791575"/>
          </a:xfrm>
        </p:grpSpPr>
        <p:grpSp>
          <p:nvGrpSpPr>
            <p:cNvPr id="297" name="Google Shape;297;p5"/>
            <p:cNvGrpSpPr/>
            <p:nvPr/>
          </p:nvGrpSpPr>
          <p:grpSpPr>
            <a:xfrm flipH="1">
              <a:off x="-458461" y="-245071"/>
              <a:ext cx="9830575" cy="5715375"/>
              <a:chOff x="-358925" y="-303650"/>
              <a:chExt cx="9830575" cy="5715375"/>
            </a:xfrm>
          </p:grpSpPr>
          <p:cxnSp>
            <p:nvCxnSpPr>
              <p:cNvPr id="298" name="Google Shape;298;p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99" name="Google Shape;299;p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300" name="Google Shape;300;p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301" name="Google Shape;301;p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302" name="Google Shape;302;p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303" name="Google Shape;303;p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304" name="Google Shape;304;p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305" name="Google Shape;305;p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306" name="Google Shape;306;p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307" name="Google Shape;307;p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308" name="Google Shape;308;p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309" name="Google Shape;309;p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310" name="Google Shape;310;p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311" name="Google Shape;311;p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312" name="Google Shape;312;p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313" name="Google Shape;313;p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314" name="Google Shape;314;p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315" name="Google Shape;315;p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316" name="Google Shape;316;p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17" name="Google Shape;317;p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18" name="Google Shape;318;p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19" name="Google Shape;319;p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20" name="Google Shape;320;p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21" name="Google Shape;321;p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22" name="Google Shape;322;p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23" name="Google Shape;323;p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24" name="Google Shape;324;p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25" name="Google Shape;325;p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26" name="Google Shape;326;p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327" name="Google Shape;327;p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328" name="Google Shape;328;p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329" name="Google Shape;329;p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330" name="Google Shape;330;p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331" name="Google Shape;331;p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332" name="Google Shape;332;p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333" name="Google Shape;333;p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334" name="Google Shape;334;p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335" name="Google Shape;335;p5"/>
            <p:cNvGrpSpPr/>
            <p:nvPr/>
          </p:nvGrpSpPr>
          <p:grpSpPr>
            <a:xfrm rot="10800000">
              <a:off x="-229861" y="-321271"/>
              <a:ext cx="9830575" cy="5715375"/>
              <a:chOff x="-358925" y="-303650"/>
              <a:chExt cx="9830575" cy="5715375"/>
            </a:xfrm>
          </p:grpSpPr>
          <p:cxnSp>
            <p:nvCxnSpPr>
              <p:cNvPr id="336" name="Google Shape;336;p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337" name="Google Shape;337;p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338" name="Google Shape;338;p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339" name="Google Shape;339;p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340" name="Google Shape;340;p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341" name="Google Shape;341;p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342" name="Google Shape;342;p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343" name="Google Shape;343;p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344" name="Google Shape;344;p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62" name="Google Shape;362;p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63" name="Google Shape;363;p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64" name="Google Shape;364;p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365" name="Google Shape;365;p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366" name="Google Shape;366;p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367" name="Google Shape;367;p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368" name="Google Shape;368;p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369" name="Google Shape;369;p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370" name="Google Shape;370;p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372" name="Google Shape;372;p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373" name="Google Shape;373;p5"/>
          <p:cNvSpPr txBox="1">
            <a:spLocks noGrp="1"/>
          </p:cNvSpPr>
          <p:nvPr>
            <p:ph type="subTitle" idx="1"/>
          </p:nvPr>
        </p:nvSpPr>
        <p:spPr>
          <a:xfrm>
            <a:off x="1007988" y="2537625"/>
            <a:ext cx="3271500" cy="34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Font typeface="Questrial"/>
              <a:buNone/>
              <a:defRPr sz="1600">
                <a:solidFill>
                  <a:schemeClr val="dk1"/>
                </a:solidFill>
                <a:latin typeface="Questrial"/>
                <a:ea typeface="Questrial"/>
                <a:cs typeface="Questrial"/>
                <a:sym typeface="Questrial"/>
              </a:defRPr>
            </a:lvl1pPr>
            <a:lvl2pPr lvl="1"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2pPr>
            <a:lvl3pPr lvl="2"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3pPr>
            <a:lvl4pPr lvl="3"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4pPr>
            <a:lvl5pPr lvl="4"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5pPr>
            <a:lvl6pPr lvl="5"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6pPr>
            <a:lvl7pPr lvl="6"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7pPr>
            <a:lvl8pPr lvl="7"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8pPr>
            <a:lvl9pPr lvl="8"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9pPr>
          </a:lstStyle>
          <a:p>
            <a:endParaRPr/>
          </a:p>
        </p:txBody>
      </p:sp>
      <p:sp>
        <p:nvSpPr>
          <p:cNvPr id="374" name="Google Shape;374;p5"/>
          <p:cNvSpPr txBox="1">
            <a:spLocks noGrp="1"/>
          </p:cNvSpPr>
          <p:nvPr>
            <p:ph type="subTitle" idx="2"/>
          </p:nvPr>
        </p:nvSpPr>
        <p:spPr>
          <a:xfrm>
            <a:off x="4864519" y="2537625"/>
            <a:ext cx="3271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Questrial"/>
              <a:buNone/>
              <a:defRPr sz="1600">
                <a:solidFill>
                  <a:schemeClr val="dk1"/>
                </a:solidFill>
                <a:latin typeface="Questrial"/>
                <a:ea typeface="Questrial"/>
                <a:cs typeface="Questrial"/>
                <a:sym typeface="Questrial"/>
              </a:defRPr>
            </a:lvl1pPr>
            <a:lvl2pPr lvl="1"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2pPr>
            <a:lvl3pPr lvl="2"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3pPr>
            <a:lvl4pPr lvl="3"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4pPr>
            <a:lvl5pPr lvl="4"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5pPr>
            <a:lvl6pPr lvl="5"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6pPr>
            <a:lvl7pPr lvl="6"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7pPr>
            <a:lvl8pPr lvl="7"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8pPr>
            <a:lvl9pPr lvl="8"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9pPr>
          </a:lstStyle>
          <a:p>
            <a:endParaRPr/>
          </a:p>
        </p:txBody>
      </p:sp>
      <p:sp>
        <p:nvSpPr>
          <p:cNvPr id="375" name="Google Shape;375;p5"/>
          <p:cNvSpPr txBox="1">
            <a:spLocks noGrp="1"/>
          </p:cNvSpPr>
          <p:nvPr>
            <p:ph type="subTitle" idx="3"/>
          </p:nvPr>
        </p:nvSpPr>
        <p:spPr>
          <a:xfrm>
            <a:off x="1007988" y="3098150"/>
            <a:ext cx="3271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5"/>
          <p:cNvSpPr txBox="1">
            <a:spLocks noGrp="1"/>
          </p:cNvSpPr>
          <p:nvPr>
            <p:ph type="subTitle" idx="4"/>
          </p:nvPr>
        </p:nvSpPr>
        <p:spPr>
          <a:xfrm>
            <a:off x="4864519" y="3098150"/>
            <a:ext cx="3271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5"/>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78" name="Google Shape;378;p5"/>
          <p:cNvGrpSpPr/>
          <p:nvPr/>
        </p:nvGrpSpPr>
        <p:grpSpPr>
          <a:xfrm>
            <a:off x="315016" y="3811561"/>
            <a:ext cx="593164" cy="1161172"/>
            <a:chOff x="4921825" y="870250"/>
            <a:chExt cx="407925" cy="798550"/>
          </a:xfrm>
        </p:grpSpPr>
        <p:sp>
          <p:nvSpPr>
            <p:cNvPr id="379" name="Google Shape;379;p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7987641" y="204698"/>
            <a:ext cx="593164" cy="1161172"/>
            <a:chOff x="4921825" y="870250"/>
            <a:chExt cx="407925" cy="798550"/>
          </a:xfrm>
        </p:grpSpPr>
        <p:sp>
          <p:nvSpPr>
            <p:cNvPr id="410" name="Google Shape;410;p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5"/>
          <p:cNvSpPr/>
          <p:nvPr/>
        </p:nvSpPr>
        <p:spPr>
          <a:xfrm rot="10800000">
            <a:off x="-253" y="-93"/>
            <a:ext cx="2019852" cy="1148544"/>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grpSp>
        <p:nvGrpSpPr>
          <p:cNvPr id="441" name="Google Shape;441;p5"/>
          <p:cNvGrpSpPr/>
          <p:nvPr/>
        </p:nvGrpSpPr>
        <p:grpSpPr>
          <a:xfrm>
            <a:off x="7123447" y="2151889"/>
            <a:ext cx="3863499" cy="3798516"/>
            <a:chOff x="3133537" y="-308699"/>
            <a:chExt cx="6010422" cy="5452155"/>
          </a:xfrm>
        </p:grpSpPr>
        <p:sp>
          <p:nvSpPr>
            <p:cNvPr id="442" name="Google Shape;442;p5"/>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4"/>
        <p:cNvGrpSpPr/>
        <p:nvPr/>
      </p:nvGrpSpPr>
      <p:grpSpPr>
        <a:xfrm>
          <a:off x="0" y="0"/>
          <a:ext cx="0" cy="0"/>
          <a:chOff x="0" y="0"/>
          <a:chExt cx="0" cy="0"/>
        </a:xfrm>
      </p:grpSpPr>
      <p:grpSp>
        <p:nvGrpSpPr>
          <p:cNvPr id="445" name="Google Shape;445;p6"/>
          <p:cNvGrpSpPr/>
          <p:nvPr/>
        </p:nvGrpSpPr>
        <p:grpSpPr>
          <a:xfrm>
            <a:off x="-458461" y="-430328"/>
            <a:ext cx="10059175" cy="5791575"/>
            <a:chOff x="-458461" y="-321271"/>
            <a:chExt cx="10059175" cy="5791575"/>
          </a:xfrm>
        </p:grpSpPr>
        <p:grpSp>
          <p:nvGrpSpPr>
            <p:cNvPr id="446" name="Google Shape;446;p6"/>
            <p:cNvGrpSpPr/>
            <p:nvPr/>
          </p:nvGrpSpPr>
          <p:grpSpPr>
            <a:xfrm flipH="1">
              <a:off x="-458461" y="-245071"/>
              <a:ext cx="9830575" cy="5715375"/>
              <a:chOff x="-358925" y="-303650"/>
              <a:chExt cx="9830575" cy="5715375"/>
            </a:xfrm>
          </p:grpSpPr>
          <p:cxnSp>
            <p:nvCxnSpPr>
              <p:cNvPr id="447" name="Google Shape;447;p6"/>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448" name="Google Shape;448;p6"/>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449" name="Google Shape;449;p6"/>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450" name="Google Shape;450;p6"/>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451" name="Google Shape;451;p6"/>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452" name="Google Shape;452;p6"/>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453" name="Google Shape;453;p6"/>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454" name="Google Shape;454;p6"/>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455" name="Google Shape;455;p6"/>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456" name="Google Shape;456;p6"/>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457" name="Google Shape;457;p6"/>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458" name="Google Shape;458;p6"/>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459" name="Google Shape;459;p6"/>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460" name="Google Shape;460;p6"/>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461" name="Google Shape;461;p6"/>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462" name="Google Shape;462;p6"/>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463" name="Google Shape;463;p6"/>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464" name="Google Shape;464;p6"/>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465" name="Google Shape;465;p6"/>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466" name="Google Shape;466;p6"/>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467" name="Google Shape;467;p6"/>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468" name="Google Shape;468;p6"/>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469" name="Google Shape;469;p6"/>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470" name="Google Shape;470;p6"/>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471" name="Google Shape;471;p6"/>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472" name="Google Shape;472;p6"/>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473" name="Google Shape;473;p6"/>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474" name="Google Shape;474;p6"/>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475" name="Google Shape;475;p6"/>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476" name="Google Shape;476;p6"/>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477" name="Google Shape;477;p6"/>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478" name="Google Shape;478;p6"/>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479" name="Google Shape;479;p6"/>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480" name="Google Shape;480;p6"/>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481" name="Google Shape;481;p6"/>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482" name="Google Shape;482;p6"/>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483" name="Google Shape;483;p6"/>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484" name="Google Shape;484;p6"/>
            <p:cNvGrpSpPr/>
            <p:nvPr/>
          </p:nvGrpSpPr>
          <p:grpSpPr>
            <a:xfrm rot="10800000">
              <a:off x="-229861" y="-321271"/>
              <a:ext cx="9830575" cy="5715375"/>
              <a:chOff x="-358925" y="-303650"/>
              <a:chExt cx="9830575" cy="5715375"/>
            </a:xfrm>
          </p:grpSpPr>
          <p:cxnSp>
            <p:nvCxnSpPr>
              <p:cNvPr id="485" name="Google Shape;485;p6"/>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486" name="Google Shape;486;p6"/>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487" name="Google Shape;487;p6"/>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488" name="Google Shape;488;p6"/>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489" name="Google Shape;489;p6"/>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490" name="Google Shape;490;p6"/>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491" name="Google Shape;491;p6"/>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492" name="Google Shape;492;p6"/>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493" name="Google Shape;493;p6"/>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494" name="Google Shape;494;p6"/>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495" name="Google Shape;495;p6"/>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496" name="Google Shape;496;p6"/>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497" name="Google Shape;497;p6"/>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498" name="Google Shape;498;p6"/>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499" name="Google Shape;499;p6"/>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500" name="Google Shape;500;p6"/>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501" name="Google Shape;501;p6"/>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502" name="Google Shape;502;p6"/>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503" name="Google Shape;503;p6"/>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504" name="Google Shape;504;p6"/>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505" name="Google Shape;505;p6"/>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506" name="Google Shape;506;p6"/>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507" name="Google Shape;507;p6"/>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508" name="Google Shape;508;p6"/>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509" name="Google Shape;509;p6"/>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510" name="Google Shape;510;p6"/>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511" name="Google Shape;511;p6"/>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512" name="Google Shape;512;p6"/>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513" name="Google Shape;513;p6"/>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514" name="Google Shape;514;p6"/>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515" name="Google Shape;515;p6"/>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516" name="Google Shape;516;p6"/>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517" name="Google Shape;517;p6"/>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518" name="Google Shape;518;p6"/>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519" name="Google Shape;519;p6"/>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520" name="Google Shape;520;p6"/>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521" name="Google Shape;521;p6"/>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522" name="Google Shape;522;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3"/>
        <p:cNvGrpSpPr/>
        <p:nvPr/>
      </p:nvGrpSpPr>
      <p:grpSpPr>
        <a:xfrm>
          <a:off x="0" y="0"/>
          <a:ext cx="0" cy="0"/>
          <a:chOff x="0" y="0"/>
          <a:chExt cx="0" cy="0"/>
        </a:xfrm>
      </p:grpSpPr>
      <p:grpSp>
        <p:nvGrpSpPr>
          <p:cNvPr id="524" name="Google Shape;524;p7"/>
          <p:cNvGrpSpPr/>
          <p:nvPr/>
        </p:nvGrpSpPr>
        <p:grpSpPr>
          <a:xfrm>
            <a:off x="-458461" y="-321271"/>
            <a:ext cx="10059175" cy="5791575"/>
            <a:chOff x="-458461" y="-321271"/>
            <a:chExt cx="10059175" cy="5791575"/>
          </a:xfrm>
        </p:grpSpPr>
        <p:grpSp>
          <p:nvGrpSpPr>
            <p:cNvPr id="525" name="Google Shape;525;p7"/>
            <p:cNvGrpSpPr/>
            <p:nvPr/>
          </p:nvGrpSpPr>
          <p:grpSpPr>
            <a:xfrm flipH="1">
              <a:off x="-458461" y="-245071"/>
              <a:ext cx="9830575" cy="5715375"/>
              <a:chOff x="-358925" y="-303650"/>
              <a:chExt cx="9830575" cy="5715375"/>
            </a:xfrm>
          </p:grpSpPr>
          <p:cxnSp>
            <p:nvCxnSpPr>
              <p:cNvPr id="526" name="Google Shape;526;p7"/>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527" name="Google Shape;527;p7"/>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528" name="Google Shape;528;p7"/>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529" name="Google Shape;529;p7"/>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530" name="Google Shape;530;p7"/>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531" name="Google Shape;531;p7"/>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532" name="Google Shape;532;p7"/>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533" name="Google Shape;533;p7"/>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534" name="Google Shape;534;p7"/>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535" name="Google Shape;535;p7"/>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536" name="Google Shape;536;p7"/>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537" name="Google Shape;537;p7"/>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538" name="Google Shape;538;p7"/>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539" name="Google Shape;539;p7"/>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540" name="Google Shape;540;p7"/>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541" name="Google Shape;541;p7"/>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542" name="Google Shape;542;p7"/>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543" name="Google Shape;543;p7"/>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544" name="Google Shape;544;p7"/>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545" name="Google Shape;545;p7"/>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546" name="Google Shape;546;p7"/>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547" name="Google Shape;547;p7"/>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548" name="Google Shape;548;p7"/>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549" name="Google Shape;549;p7"/>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550" name="Google Shape;550;p7"/>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551" name="Google Shape;551;p7"/>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552" name="Google Shape;552;p7"/>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553" name="Google Shape;553;p7"/>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554" name="Google Shape;554;p7"/>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555" name="Google Shape;555;p7"/>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556" name="Google Shape;556;p7"/>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557" name="Google Shape;557;p7"/>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558" name="Google Shape;558;p7"/>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559" name="Google Shape;559;p7"/>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560" name="Google Shape;560;p7"/>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561" name="Google Shape;561;p7"/>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562" name="Google Shape;562;p7"/>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563" name="Google Shape;563;p7"/>
            <p:cNvGrpSpPr/>
            <p:nvPr/>
          </p:nvGrpSpPr>
          <p:grpSpPr>
            <a:xfrm rot="10800000">
              <a:off x="-229861" y="-321271"/>
              <a:ext cx="9830575" cy="5715375"/>
              <a:chOff x="-358925" y="-303650"/>
              <a:chExt cx="9830575" cy="5715375"/>
            </a:xfrm>
          </p:grpSpPr>
          <p:cxnSp>
            <p:nvCxnSpPr>
              <p:cNvPr id="564" name="Google Shape;564;p7"/>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565" name="Google Shape;565;p7"/>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566" name="Google Shape;566;p7"/>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567" name="Google Shape;567;p7"/>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568" name="Google Shape;568;p7"/>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569" name="Google Shape;569;p7"/>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570" name="Google Shape;570;p7"/>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571" name="Google Shape;571;p7"/>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572" name="Google Shape;572;p7"/>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573" name="Google Shape;573;p7"/>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574" name="Google Shape;574;p7"/>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575" name="Google Shape;575;p7"/>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576" name="Google Shape;576;p7"/>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577" name="Google Shape;577;p7"/>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578" name="Google Shape;578;p7"/>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579" name="Google Shape;579;p7"/>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580" name="Google Shape;580;p7"/>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581" name="Google Shape;581;p7"/>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582" name="Google Shape;582;p7"/>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583" name="Google Shape;583;p7"/>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584" name="Google Shape;584;p7"/>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585" name="Google Shape;585;p7"/>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586" name="Google Shape;586;p7"/>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587" name="Google Shape;587;p7"/>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588" name="Google Shape;588;p7"/>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589" name="Google Shape;589;p7"/>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590" name="Google Shape;590;p7"/>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591" name="Google Shape;591;p7"/>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592" name="Google Shape;592;p7"/>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593" name="Google Shape;593;p7"/>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594" name="Google Shape;594;p7"/>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595" name="Google Shape;595;p7"/>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596" name="Google Shape;596;p7"/>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597" name="Google Shape;597;p7"/>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598" name="Google Shape;598;p7"/>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599" name="Google Shape;599;p7"/>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600" name="Google Shape;600;p7"/>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601" name="Google Shape;601;p7"/>
          <p:cNvSpPr txBox="1">
            <a:spLocks noGrp="1"/>
          </p:cNvSpPr>
          <p:nvPr>
            <p:ph type="title"/>
          </p:nvPr>
        </p:nvSpPr>
        <p:spPr>
          <a:xfrm>
            <a:off x="715100" y="855675"/>
            <a:ext cx="3842100" cy="1272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2" name="Google Shape;602;p7"/>
          <p:cNvSpPr txBox="1">
            <a:spLocks noGrp="1"/>
          </p:cNvSpPr>
          <p:nvPr>
            <p:ph type="body" idx="1"/>
          </p:nvPr>
        </p:nvSpPr>
        <p:spPr>
          <a:xfrm>
            <a:off x="715100" y="2257425"/>
            <a:ext cx="3842100" cy="2030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Nunito Light"/>
              <a:buChar char="●"/>
              <a:defRPr sz="1400"/>
            </a:lvl1pPr>
            <a:lvl2pPr marL="914400" lvl="1" indent="-330200" rtl="0">
              <a:lnSpc>
                <a:spcPct val="115000"/>
              </a:lnSpc>
              <a:spcBef>
                <a:spcPts val="0"/>
              </a:spcBef>
              <a:spcAft>
                <a:spcPts val="0"/>
              </a:spcAft>
              <a:buSzPts val="1600"/>
              <a:buFont typeface="Nunito Light"/>
              <a:buChar char="○"/>
              <a:defRPr/>
            </a:lvl2pPr>
            <a:lvl3pPr marL="1371600" lvl="2" indent="-323850" rtl="0">
              <a:lnSpc>
                <a:spcPct val="115000"/>
              </a:lnSpc>
              <a:spcBef>
                <a:spcPts val="0"/>
              </a:spcBef>
              <a:spcAft>
                <a:spcPts val="0"/>
              </a:spcAft>
              <a:buSzPts val="1500"/>
              <a:buFont typeface="Nunito Light"/>
              <a:buChar char="■"/>
              <a:defRPr/>
            </a:lvl3pPr>
            <a:lvl4pPr marL="1828800" lvl="3" indent="-323850" rtl="0">
              <a:lnSpc>
                <a:spcPct val="115000"/>
              </a:lnSpc>
              <a:spcBef>
                <a:spcPts val="0"/>
              </a:spcBef>
              <a:spcAft>
                <a:spcPts val="0"/>
              </a:spcAft>
              <a:buSzPts val="15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1150" rtl="0">
              <a:lnSpc>
                <a:spcPct val="115000"/>
              </a:lnSpc>
              <a:spcBef>
                <a:spcPts val="0"/>
              </a:spcBef>
              <a:spcAft>
                <a:spcPts val="0"/>
              </a:spcAft>
              <a:buSzPts val="1300"/>
              <a:buFont typeface="Nunito Light"/>
              <a:buChar char="●"/>
              <a:defRPr/>
            </a:lvl7pPr>
            <a:lvl8pPr marL="3657600" lvl="7" indent="-311150" rtl="0">
              <a:lnSpc>
                <a:spcPct val="115000"/>
              </a:lnSpc>
              <a:spcBef>
                <a:spcPts val="0"/>
              </a:spcBef>
              <a:spcAft>
                <a:spcPts val="0"/>
              </a:spcAft>
              <a:buSzPts val="13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sp>
        <p:nvSpPr>
          <p:cNvPr id="603" name="Google Shape;603;p7"/>
          <p:cNvSpPr/>
          <p:nvPr/>
        </p:nvSpPr>
        <p:spPr>
          <a:xfrm flipH="1">
            <a:off x="110" y="4099029"/>
            <a:ext cx="1836812" cy="1044462"/>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grpSp>
        <p:nvGrpSpPr>
          <p:cNvPr id="604" name="Google Shape;604;p7"/>
          <p:cNvGrpSpPr/>
          <p:nvPr/>
        </p:nvGrpSpPr>
        <p:grpSpPr>
          <a:xfrm>
            <a:off x="8178341" y="619573"/>
            <a:ext cx="593164" cy="1161172"/>
            <a:chOff x="4921825" y="870250"/>
            <a:chExt cx="407925" cy="798550"/>
          </a:xfrm>
        </p:grpSpPr>
        <p:sp>
          <p:nvSpPr>
            <p:cNvPr id="605" name="Google Shape;605;p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5"/>
        <p:cNvGrpSpPr/>
        <p:nvPr/>
      </p:nvGrpSpPr>
      <p:grpSpPr>
        <a:xfrm>
          <a:off x="0" y="0"/>
          <a:ext cx="0" cy="0"/>
          <a:chOff x="0" y="0"/>
          <a:chExt cx="0" cy="0"/>
        </a:xfrm>
      </p:grpSpPr>
      <p:grpSp>
        <p:nvGrpSpPr>
          <p:cNvPr id="636" name="Google Shape;636;p8"/>
          <p:cNvGrpSpPr/>
          <p:nvPr/>
        </p:nvGrpSpPr>
        <p:grpSpPr>
          <a:xfrm>
            <a:off x="-458461" y="-321271"/>
            <a:ext cx="10059175" cy="5791575"/>
            <a:chOff x="-458461" y="-321271"/>
            <a:chExt cx="10059175" cy="5791575"/>
          </a:xfrm>
        </p:grpSpPr>
        <p:grpSp>
          <p:nvGrpSpPr>
            <p:cNvPr id="637" name="Google Shape;637;p8"/>
            <p:cNvGrpSpPr/>
            <p:nvPr/>
          </p:nvGrpSpPr>
          <p:grpSpPr>
            <a:xfrm flipH="1">
              <a:off x="-458461" y="-245071"/>
              <a:ext cx="9830575" cy="5715375"/>
              <a:chOff x="-358925" y="-303650"/>
              <a:chExt cx="9830575" cy="5715375"/>
            </a:xfrm>
          </p:grpSpPr>
          <p:cxnSp>
            <p:nvCxnSpPr>
              <p:cNvPr id="638" name="Google Shape;638;p8"/>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639" name="Google Shape;639;p8"/>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640" name="Google Shape;640;p8"/>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641" name="Google Shape;641;p8"/>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642" name="Google Shape;642;p8"/>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643" name="Google Shape;643;p8"/>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644" name="Google Shape;644;p8"/>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645" name="Google Shape;645;p8"/>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646" name="Google Shape;646;p8"/>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8"/>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648" name="Google Shape;648;p8"/>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649" name="Google Shape;649;p8"/>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650" name="Google Shape;650;p8"/>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651" name="Google Shape;651;p8"/>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652" name="Google Shape;652;p8"/>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653" name="Google Shape;653;p8"/>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654" name="Google Shape;654;p8"/>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655" name="Google Shape;655;p8"/>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656" name="Google Shape;656;p8"/>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657" name="Google Shape;657;p8"/>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658" name="Google Shape;658;p8"/>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659" name="Google Shape;659;p8"/>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660" name="Google Shape;660;p8"/>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661" name="Google Shape;661;p8"/>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662" name="Google Shape;662;p8"/>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663" name="Google Shape;663;p8"/>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664" name="Google Shape;664;p8"/>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665" name="Google Shape;665;p8"/>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666" name="Google Shape;666;p8"/>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667" name="Google Shape;667;p8"/>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668" name="Google Shape;668;p8"/>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669" name="Google Shape;669;p8"/>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670" name="Google Shape;670;p8"/>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671" name="Google Shape;671;p8"/>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672" name="Google Shape;672;p8"/>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673" name="Google Shape;673;p8"/>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674" name="Google Shape;674;p8"/>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675" name="Google Shape;675;p8"/>
            <p:cNvGrpSpPr/>
            <p:nvPr/>
          </p:nvGrpSpPr>
          <p:grpSpPr>
            <a:xfrm rot="10800000">
              <a:off x="-229861" y="-321271"/>
              <a:ext cx="9830575" cy="5715375"/>
              <a:chOff x="-358925" y="-303650"/>
              <a:chExt cx="9830575" cy="5715375"/>
            </a:xfrm>
          </p:grpSpPr>
          <p:cxnSp>
            <p:nvCxnSpPr>
              <p:cNvPr id="676" name="Google Shape;676;p8"/>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677" name="Google Shape;677;p8"/>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678" name="Google Shape;678;p8"/>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679" name="Google Shape;679;p8"/>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8"/>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8"/>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8"/>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8"/>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8"/>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8"/>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8"/>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8"/>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8"/>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8"/>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8"/>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8"/>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8"/>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8"/>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694" name="Google Shape;694;p8"/>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695" name="Google Shape;695;p8"/>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696" name="Google Shape;696;p8"/>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697" name="Google Shape;697;p8"/>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698" name="Google Shape;698;p8"/>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699" name="Google Shape;699;p8"/>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00" name="Google Shape;700;p8"/>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01" name="Google Shape;701;p8"/>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02" name="Google Shape;702;p8"/>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03" name="Google Shape;703;p8"/>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04" name="Google Shape;704;p8"/>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05" name="Google Shape;705;p8"/>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06" name="Google Shape;706;p8"/>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707" name="Google Shape;707;p8"/>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708" name="Google Shape;708;p8"/>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709" name="Google Shape;709;p8"/>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710" name="Google Shape;710;p8"/>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711" name="Google Shape;711;p8"/>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712" name="Google Shape;712;p8"/>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713" name="Google Shape;713;p8"/>
          <p:cNvSpPr txBox="1">
            <a:spLocks noGrp="1"/>
          </p:cNvSpPr>
          <p:nvPr>
            <p:ph type="title"/>
          </p:nvPr>
        </p:nvSpPr>
        <p:spPr>
          <a:xfrm>
            <a:off x="715100" y="1307100"/>
            <a:ext cx="6125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None/>
              <a:defRPr sz="8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714" name="Google Shape;714;p8"/>
          <p:cNvGrpSpPr/>
          <p:nvPr/>
        </p:nvGrpSpPr>
        <p:grpSpPr>
          <a:xfrm>
            <a:off x="5735399" y="581245"/>
            <a:ext cx="5111263" cy="4704119"/>
            <a:chOff x="3133537" y="-308699"/>
            <a:chExt cx="6010422" cy="5452155"/>
          </a:xfrm>
        </p:grpSpPr>
        <p:sp>
          <p:nvSpPr>
            <p:cNvPr id="715" name="Google Shape;715;p8"/>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7"/>
        <p:cNvGrpSpPr/>
        <p:nvPr/>
      </p:nvGrpSpPr>
      <p:grpSpPr>
        <a:xfrm>
          <a:off x="0" y="0"/>
          <a:ext cx="0" cy="0"/>
          <a:chOff x="0" y="0"/>
          <a:chExt cx="0" cy="0"/>
        </a:xfrm>
      </p:grpSpPr>
      <p:grpSp>
        <p:nvGrpSpPr>
          <p:cNvPr id="718" name="Google Shape;718;p9"/>
          <p:cNvGrpSpPr/>
          <p:nvPr/>
        </p:nvGrpSpPr>
        <p:grpSpPr>
          <a:xfrm>
            <a:off x="-458461" y="-321271"/>
            <a:ext cx="10059175" cy="5791575"/>
            <a:chOff x="-458461" y="-321271"/>
            <a:chExt cx="10059175" cy="5791575"/>
          </a:xfrm>
        </p:grpSpPr>
        <p:grpSp>
          <p:nvGrpSpPr>
            <p:cNvPr id="719" name="Google Shape;719;p9"/>
            <p:cNvGrpSpPr/>
            <p:nvPr/>
          </p:nvGrpSpPr>
          <p:grpSpPr>
            <a:xfrm flipH="1">
              <a:off x="-458461" y="-245071"/>
              <a:ext cx="9830575" cy="5715375"/>
              <a:chOff x="-358925" y="-303650"/>
              <a:chExt cx="9830575" cy="5715375"/>
            </a:xfrm>
          </p:grpSpPr>
          <p:cxnSp>
            <p:nvCxnSpPr>
              <p:cNvPr id="720" name="Google Shape;720;p9"/>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721" name="Google Shape;721;p9"/>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722" name="Google Shape;722;p9"/>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723" name="Google Shape;723;p9"/>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724" name="Google Shape;724;p9"/>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725" name="Google Shape;725;p9"/>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726" name="Google Shape;726;p9"/>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727" name="Google Shape;727;p9"/>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728" name="Google Shape;728;p9"/>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729" name="Google Shape;729;p9"/>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730" name="Google Shape;730;p9"/>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731" name="Google Shape;731;p9"/>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732" name="Google Shape;732;p9"/>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733" name="Google Shape;733;p9"/>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734" name="Google Shape;734;p9"/>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735" name="Google Shape;735;p9"/>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736" name="Google Shape;736;p9"/>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737" name="Google Shape;737;p9"/>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738" name="Google Shape;738;p9"/>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739" name="Google Shape;739;p9"/>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740" name="Google Shape;740;p9"/>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741" name="Google Shape;741;p9"/>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742" name="Google Shape;742;p9"/>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743" name="Google Shape;743;p9"/>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44" name="Google Shape;744;p9"/>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45" name="Google Shape;745;p9"/>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46" name="Google Shape;746;p9"/>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47" name="Google Shape;747;p9"/>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48" name="Google Shape;748;p9"/>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49" name="Google Shape;749;p9"/>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50" name="Google Shape;750;p9"/>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751" name="Google Shape;751;p9"/>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752" name="Google Shape;752;p9"/>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753" name="Google Shape;753;p9"/>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754" name="Google Shape;754;p9"/>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755" name="Google Shape;755;p9"/>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756" name="Google Shape;756;p9"/>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757" name="Google Shape;757;p9"/>
            <p:cNvGrpSpPr/>
            <p:nvPr/>
          </p:nvGrpSpPr>
          <p:grpSpPr>
            <a:xfrm rot="10800000">
              <a:off x="-229861" y="-321271"/>
              <a:ext cx="9830575" cy="5715375"/>
              <a:chOff x="-358925" y="-303650"/>
              <a:chExt cx="9830575" cy="5715375"/>
            </a:xfrm>
          </p:grpSpPr>
          <p:cxnSp>
            <p:nvCxnSpPr>
              <p:cNvPr id="758" name="Google Shape;758;p9"/>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759" name="Google Shape;759;p9"/>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760" name="Google Shape;760;p9"/>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761" name="Google Shape;761;p9"/>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762" name="Google Shape;762;p9"/>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763" name="Google Shape;763;p9"/>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764" name="Google Shape;764;p9"/>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765" name="Google Shape;765;p9"/>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766" name="Google Shape;766;p9"/>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767" name="Google Shape;767;p9"/>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9"/>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769" name="Google Shape;769;p9"/>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770" name="Google Shape;770;p9"/>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771" name="Google Shape;771;p9"/>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772" name="Google Shape;772;p9"/>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773" name="Google Shape;773;p9"/>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774" name="Google Shape;774;p9"/>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775" name="Google Shape;775;p9"/>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776" name="Google Shape;776;p9"/>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777" name="Google Shape;777;p9"/>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778" name="Google Shape;778;p9"/>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779" name="Google Shape;779;p9"/>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780" name="Google Shape;780;p9"/>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781" name="Google Shape;781;p9"/>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82" name="Google Shape;782;p9"/>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83" name="Google Shape;783;p9"/>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84" name="Google Shape;784;p9"/>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85" name="Google Shape;785;p9"/>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86" name="Google Shape;786;p9"/>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87" name="Google Shape;787;p9"/>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88" name="Google Shape;788;p9"/>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789" name="Google Shape;789;p9"/>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790" name="Google Shape;790;p9"/>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791" name="Google Shape;791;p9"/>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792" name="Google Shape;792;p9"/>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793" name="Google Shape;793;p9"/>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794" name="Google Shape;794;p9"/>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795" name="Google Shape;795;p9"/>
          <p:cNvSpPr txBox="1">
            <a:spLocks noGrp="1"/>
          </p:cNvSpPr>
          <p:nvPr>
            <p:ph type="title"/>
          </p:nvPr>
        </p:nvSpPr>
        <p:spPr>
          <a:xfrm>
            <a:off x="3369100" y="1420725"/>
            <a:ext cx="5059800" cy="142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6" name="Google Shape;796;p9"/>
          <p:cNvSpPr txBox="1">
            <a:spLocks noGrp="1"/>
          </p:cNvSpPr>
          <p:nvPr>
            <p:ph type="subTitle" idx="1"/>
          </p:nvPr>
        </p:nvSpPr>
        <p:spPr>
          <a:xfrm>
            <a:off x="3369100" y="3036375"/>
            <a:ext cx="5059800" cy="68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rgbClr val="666666"/>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97" name="Google Shape;797;p9"/>
          <p:cNvGrpSpPr/>
          <p:nvPr/>
        </p:nvGrpSpPr>
        <p:grpSpPr>
          <a:xfrm flipH="1">
            <a:off x="-4160289" y="-1212619"/>
            <a:ext cx="5703890" cy="5174095"/>
            <a:chOff x="3166062" y="1034326"/>
            <a:chExt cx="6010422" cy="5452155"/>
          </a:xfrm>
        </p:grpSpPr>
        <p:sp>
          <p:nvSpPr>
            <p:cNvPr id="798" name="Google Shape;798;p9"/>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9"/>
          <p:cNvGrpSpPr/>
          <p:nvPr/>
        </p:nvGrpSpPr>
        <p:grpSpPr>
          <a:xfrm>
            <a:off x="875216" y="444723"/>
            <a:ext cx="593164" cy="1161172"/>
            <a:chOff x="4921825" y="870250"/>
            <a:chExt cx="407925" cy="798550"/>
          </a:xfrm>
        </p:grpSpPr>
        <p:sp>
          <p:nvSpPr>
            <p:cNvPr id="801" name="Google Shape;801;p9"/>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9"/>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9"/>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9"/>
          <p:cNvGrpSpPr/>
          <p:nvPr/>
        </p:nvGrpSpPr>
        <p:grpSpPr>
          <a:xfrm>
            <a:off x="7835741" y="3803948"/>
            <a:ext cx="593164" cy="1161172"/>
            <a:chOff x="4921825" y="870250"/>
            <a:chExt cx="407925" cy="798550"/>
          </a:xfrm>
        </p:grpSpPr>
        <p:sp>
          <p:nvSpPr>
            <p:cNvPr id="832" name="Google Shape;832;p9"/>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9"/>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9"/>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Questrial"/>
              <a:buNone/>
              <a:defRPr sz="2800">
                <a:solidFill>
                  <a:schemeClr val="dk1"/>
                </a:solidFill>
                <a:latin typeface="Questrial"/>
                <a:ea typeface="Questrial"/>
                <a:cs typeface="Questrial"/>
                <a:sym typeface="Questria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1pPr>
            <a:lvl2pPr marL="914400" lvl="1"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2pPr>
            <a:lvl3pPr marL="1371600" lvl="2"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3pPr>
            <a:lvl4pPr marL="1828800" lvl="3"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4pPr>
            <a:lvl5pPr marL="2286000" lvl="4"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5pPr>
            <a:lvl6pPr marL="2743200" lvl="5"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6pPr>
            <a:lvl7pPr marL="3200400" lvl="6"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7pPr>
            <a:lvl8pPr marL="3657600" lvl="7"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8pPr>
            <a:lvl9pPr marL="4114800" lvl="8" indent="-317500">
              <a:lnSpc>
                <a:spcPct val="100000"/>
              </a:lnSpc>
              <a:spcBef>
                <a:spcPts val="1600"/>
              </a:spcBef>
              <a:spcAft>
                <a:spcPts val="1600"/>
              </a:spcAft>
              <a:buClr>
                <a:schemeClr val="dk2"/>
              </a:buClr>
              <a:buSzPts val="1400"/>
              <a:buFont typeface="Abel"/>
              <a:buChar char="■"/>
              <a:defRPr>
                <a:solidFill>
                  <a:schemeClr val="dk2"/>
                </a:solidFill>
                <a:latin typeface="Abel"/>
                <a:ea typeface="Abel"/>
                <a:cs typeface="Abel"/>
                <a:sym typeface="Abel"/>
              </a:defRPr>
            </a:lvl9pPr>
          </a:lstStyle>
          <a:p>
            <a:endParaRPr dirty="0"/>
          </a:p>
        </p:txBody>
      </p:sp>
      <p:sp>
        <p:nvSpPr>
          <p:cNvPr id="2" name="TextBox 1"/>
          <p:cNvSpPr txBox="1"/>
          <p:nvPr userDrawn="1"/>
        </p:nvSpPr>
        <p:spPr>
          <a:xfrm>
            <a:off x="4147734" y="0"/>
            <a:ext cx="687897" cy="307777"/>
          </a:xfrm>
          <a:prstGeom prst="rect">
            <a:avLst/>
          </a:prstGeom>
          <a:noFill/>
        </p:spPr>
        <p:txBody>
          <a:bodyPr wrap="square" rtlCol="1">
            <a:spAutoFit/>
          </a:bodyPr>
          <a:lstStyle/>
          <a:p>
            <a:pPr algn="ctr"/>
            <a:fld id="{D2ECF2D4-A348-4912-A00D-30E71590E13E}" type="slidenum">
              <a:rPr lang="ar-SA" smtClean="0"/>
              <a:pPr algn="ctr"/>
              <a:t>‹#›</a:t>
            </a:fld>
            <a:endParaRPr lang="ar-SA"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1" r:id="rId12"/>
    <p:sldLayoutId id="2147483664" r:id="rId13"/>
    <p:sldLayoutId id="2147483666" r:id="rId14"/>
    <p:sldLayoutId id="2147483668" r:id="rId15"/>
    <p:sldLayoutId id="214748366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rchive.ics.uci.edu/ml/datasets/Online+Retail"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pic>
        <p:nvPicPr>
          <p:cNvPr id="2105" name="Google Shape;2105;p27"/>
          <p:cNvPicPr preferRelativeResize="0"/>
          <p:nvPr/>
        </p:nvPicPr>
        <p:blipFill rotWithShape="1">
          <a:blip r:embed="rId3">
            <a:alphaModFix/>
          </a:blip>
          <a:srcRect l="11582" r="19924"/>
          <a:stretch/>
        </p:blipFill>
        <p:spPr>
          <a:xfrm>
            <a:off x="323850" y="811650"/>
            <a:ext cx="2619374" cy="4025576"/>
          </a:xfrm>
          <a:prstGeom prst="rect">
            <a:avLst/>
          </a:prstGeom>
          <a:noFill/>
          <a:ln>
            <a:noFill/>
          </a:ln>
        </p:spPr>
      </p:pic>
      <p:grpSp>
        <p:nvGrpSpPr>
          <p:cNvPr id="2106" name="Google Shape;2106;p27"/>
          <p:cNvGrpSpPr/>
          <p:nvPr/>
        </p:nvGrpSpPr>
        <p:grpSpPr>
          <a:xfrm flipH="1">
            <a:off x="5791199" y="3702404"/>
            <a:ext cx="367424" cy="1134819"/>
            <a:chOff x="4921825" y="870250"/>
            <a:chExt cx="407925" cy="798550"/>
          </a:xfrm>
        </p:grpSpPr>
        <p:sp>
          <p:nvSpPr>
            <p:cNvPr id="2107" name="Google Shape;2107;p2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7" name="Google Shape;2137;p27"/>
          <p:cNvSpPr txBox="1">
            <a:spLocks noGrp="1"/>
          </p:cNvSpPr>
          <p:nvPr>
            <p:ph type="subTitle" idx="1"/>
          </p:nvPr>
        </p:nvSpPr>
        <p:spPr>
          <a:xfrm>
            <a:off x="3869619" y="2535346"/>
            <a:ext cx="1921580" cy="19819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latin typeface="Perpetua" panose="02020502060401020303" pitchFamily="18" charset="0"/>
              </a:rPr>
              <a:t>SDA1071 - Mashael</a:t>
            </a:r>
            <a:endParaRPr lang="ar-SA" sz="1600" dirty="0" smtClean="0">
              <a:latin typeface="Perpetua" panose="02020502060401020303" pitchFamily="18" charset="0"/>
            </a:endParaRPr>
          </a:p>
          <a:p>
            <a:pPr marL="0" lvl="0" indent="0" algn="l"/>
            <a:endParaRPr lang="en-US" sz="1600" dirty="0" smtClean="0">
              <a:latin typeface="Perpetua" panose="02020502060401020303" pitchFamily="18" charset="0"/>
            </a:endParaRPr>
          </a:p>
          <a:p>
            <a:pPr marL="0" lvl="0" indent="0" algn="l"/>
            <a:r>
              <a:rPr lang="en-US" sz="1600" dirty="0" smtClean="0">
                <a:latin typeface="Perpetua" panose="02020502060401020303" pitchFamily="18" charset="0"/>
              </a:rPr>
              <a:t>SDA1086 - Yousef</a:t>
            </a:r>
          </a:p>
          <a:p>
            <a:pPr marL="0" lvl="0" indent="0" algn="l"/>
            <a:endParaRPr lang="en-US" sz="1600" dirty="0" smtClean="0">
              <a:latin typeface="Perpetua" panose="02020502060401020303" pitchFamily="18" charset="0"/>
            </a:endParaRPr>
          </a:p>
          <a:p>
            <a:pPr marL="0" lvl="0" indent="0" algn="l"/>
            <a:r>
              <a:rPr lang="en-US" sz="1600" dirty="0" smtClean="0">
                <a:latin typeface="Perpetua" panose="02020502060401020303" pitchFamily="18" charset="0"/>
              </a:rPr>
              <a:t>SDA1075 - </a:t>
            </a:r>
            <a:r>
              <a:rPr lang="en-US" sz="1600" dirty="0" err="1" smtClean="0">
                <a:latin typeface="Perpetua" panose="02020502060401020303" pitchFamily="18" charset="0"/>
              </a:rPr>
              <a:t>Abdulaziz</a:t>
            </a:r>
            <a:endParaRPr lang="en-US" sz="1600" dirty="0">
              <a:latin typeface="Perpetua" panose="02020502060401020303" pitchFamily="18" charset="0"/>
            </a:endParaRPr>
          </a:p>
          <a:p>
            <a:pPr marL="0" lvl="0" indent="0" algn="l"/>
            <a:endParaRPr lang="en-US" sz="1600" dirty="0" smtClean="0">
              <a:latin typeface="Perpetua" panose="02020502060401020303" pitchFamily="18" charset="0"/>
            </a:endParaRPr>
          </a:p>
          <a:p>
            <a:pPr marL="0" lvl="0" indent="0" algn="l"/>
            <a:r>
              <a:rPr lang="en-US" sz="1600" dirty="0" smtClean="0">
                <a:latin typeface="Perpetua" panose="02020502060401020303" pitchFamily="18" charset="0"/>
              </a:rPr>
              <a:t>SDA1064 - </a:t>
            </a:r>
            <a:r>
              <a:rPr lang="en-US" sz="1600" dirty="0" err="1" smtClean="0">
                <a:latin typeface="Perpetua" panose="02020502060401020303" pitchFamily="18" charset="0"/>
              </a:rPr>
              <a:t>rahaf</a:t>
            </a:r>
            <a:endParaRPr lang="en-US" sz="1600" dirty="0" smtClean="0">
              <a:latin typeface="Perpetua" panose="02020502060401020303" pitchFamily="18" charset="0"/>
            </a:endParaRPr>
          </a:p>
          <a:p>
            <a:pPr marL="0" lvl="0" indent="0" algn="l"/>
            <a:endParaRPr lang="en-US" sz="1600" dirty="0">
              <a:latin typeface="Perpetua" panose="02020502060401020303" pitchFamily="18" charset="0"/>
            </a:endParaRPr>
          </a:p>
          <a:p>
            <a:pPr marL="0" lvl="0" indent="0" algn="l"/>
            <a:r>
              <a:rPr lang="en-US" sz="1600" dirty="0" smtClean="0">
                <a:latin typeface="Perpetua" panose="02020502060401020303" pitchFamily="18" charset="0"/>
              </a:rPr>
              <a:t>SDA1078 - </a:t>
            </a:r>
            <a:r>
              <a:rPr lang="en-US" sz="1600" dirty="0" err="1" smtClean="0">
                <a:latin typeface="Perpetua" panose="02020502060401020303" pitchFamily="18" charset="0"/>
              </a:rPr>
              <a:t>raseel</a:t>
            </a:r>
            <a:endParaRPr sz="1600" dirty="0">
              <a:latin typeface="Perpetua" panose="02020502060401020303" pitchFamily="18" charset="0"/>
            </a:endParaRPr>
          </a:p>
        </p:txBody>
      </p:sp>
      <p:grpSp>
        <p:nvGrpSpPr>
          <p:cNvPr id="2138" name="Google Shape;2138;p27"/>
          <p:cNvGrpSpPr/>
          <p:nvPr/>
        </p:nvGrpSpPr>
        <p:grpSpPr>
          <a:xfrm flipH="1">
            <a:off x="2055782" y="1206211"/>
            <a:ext cx="593164" cy="1161172"/>
            <a:chOff x="4921825" y="870250"/>
            <a:chExt cx="407925" cy="798550"/>
          </a:xfrm>
        </p:grpSpPr>
        <p:sp>
          <p:nvSpPr>
            <p:cNvPr id="2139" name="Google Shape;2139;p2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27"/>
          <p:cNvGrpSpPr/>
          <p:nvPr/>
        </p:nvGrpSpPr>
        <p:grpSpPr>
          <a:xfrm flipH="1">
            <a:off x="8379223" y="169200"/>
            <a:ext cx="579743" cy="1134819"/>
            <a:chOff x="4921825" y="870250"/>
            <a:chExt cx="407925" cy="798550"/>
          </a:xfrm>
        </p:grpSpPr>
        <p:sp>
          <p:nvSpPr>
            <p:cNvPr id="2170" name="Google Shape;2170;p2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27"/>
          <p:cNvSpPr/>
          <p:nvPr/>
        </p:nvSpPr>
        <p:spPr>
          <a:xfrm flipH="1">
            <a:off x="2918994" y="2043918"/>
            <a:ext cx="5610600" cy="31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7"/>
          <p:cNvSpPr txBox="1">
            <a:spLocks noGrp="1"/>
          </p:cNvSpPr>
          <p:nvPr>
            <p:ph type="ctrTitle"/>
          </p:nvPr>
        </p:nvSpPr>
        <p:spPr>
          <a:xfrm>
            <a:off x="1813403" y="813440"/>
            <a:ext cx="6592408" cy="1707000"/>
          </a:xfrm>
          <a:prstGeom prst="rect">
            <a:avLst/>
          </a:prstGeom>
        </p:spPr>
        <p:txBody>
          <a:bodyPr spcFirstLastPara="1" wrap="square" lIns="91425" tIns="91425" rIns="91425" bIns="91425" anchor="b" anchorCtr="0">
            <a:noAutofit/>
          </a:bodyPr>
          <a:lstStyle/>
          <a:p>
            <a:pPr lvl="0"/>
            <a:r>
              <a:rPr lang="en-US" dirty="0" smtClean="0">
                <a:latin typeface="Perpetua Titling MT" panose="02020502060505020804" pitchFamily="18" charset="0"/>
              </a:rPr>
              <a:t>ONLINE RETAIL</a:t>
            </a:r>
            <a:r>
              <a:rPr lang="en-US" dirty="0" smtClean="0"/>
              <a:t/>
            </a:r>
            <a:br>
              <a:rPr lang="en-US" dirty="0" smtClean="0"/>
            </a:br>
            <a:r>
              <a:rPr lang="en" dirty="0" smtClean="0"/>
              <a:t> </a:t>
            </a:r>
            <a:r>
              <a:rPr lang="en-US" sz="2400" dirty="0" smtClean="0">
                <a:latin typeface="Perpetua" panose="02020502060401020303" pitchFamily="18" charset="0"/>
              </a:rPr>
              <a:t>Customer </a:t>
            </a:r>
            <a:r>
              <a:rPr lang="en-US" sz="2400" dirty="0">
                <a:latin typeface="Perpetua" panose="02020502060401020303" pitchFamily="18" charset="0"/>
              </a:rPr>
              <a:t>Segmentation &amp; Cohort Analysis</a:t>
            </a:r>
            <a:r>
              <a:rPr lang="en-US" dirty="0"/>
              <a:t> </a:t>
            </a:r>
            <a:endParaRPr dirty="0">
              <a:solidFill>
                <a:srgbClr val="212121"/>
              </a:solidFill>
            </a:endParaRPr>
          </a:p>
        </p:txBody>
      </p:sp>
      <p:pic>
        <p:nvPicPr>
          <p:cNvPr id="1026" name="Picture 2" descr="الأكاديمية السعودية الرقمية تطلق برنامج &quot;القيادات الرقمية&quot; لتأهيل وتطوير  الكوادر الوطنية - مجلة هي"/>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9" y="18517"/>
            <a:ext cx="1309392" cy="8091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line IT Bootcamp; Learn Coding, Data Science, AWS, DevOps, Cyber Security  &amp; Salesfor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89" y="792195"/>
            <a:ext cx="1065671" cy="246873"/>
          </a:xfrm>
          <a:prstGeom prst="rect">
            <a:avLst/>
          </a:prstGeom>
          <a:noFill/>
          <a:extLst>
            <a:ext uri="{909E8E84-426E-40DD-AFC4-6F175D3DCCD1}">
              <a14:hiddenFill xmlns:a14="http://schemas.microsoft.com/office/drawing/2010/main">
                <a:solidFill>
                  <a:srgbClr val="FFFFFF"/>
                </a:solidFill>
              </a14:hiddenFill>
            </a:ext>
          </a:extLst>
        </p:spPr>
      </p:pic>
      <p:sp>
        <p:nvSpPr>
          <p:cNvPr id="101" name="Google Shape;2137;p27"/>
          <p:cNvSpPr txBox="1">
            <a:spLocks/>
          </p:cNvSpPr>
          <p:nvPr/>
        </p:nvSpPr>
        <p:spPr>
          <a:xfrm>
            <a:off x="6473240" y="2522230"/>
            <a:ext cx="1921580" cy="1981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Abel"/>
              <a:buNone/>
              <a:defRPr sz="1800" b="0" i="0" u="none" strike="noStrike" cap="none">
                <a:solidFill>
                  <a:schemeClr val="dk2"/>
                </a:solidFill>
                <a:latin typeface="Abel"/>
                <a:ea typeface="Abel"/>
                <a:cs typeface="Abel"/>
                <a:sym typeface="Abel"/>
              </a:defRPr>
            </a:lvl1pPr>
            <a:lvl2pPr marL="914400" marR="0" lvl="1" indent="-317500" algn="ctr" rtl="0">
              <a:lnSpc>
                <a:spcPct val="100000"/>
              </a:lnSpc>
              <a:spcBef>
                <a:spcPts val="0"/>
              </a:spcBef>
              <a:spcAft>
                <a:spcPts val="0"/>
              </a:spcAft>
              <a:buClr>
                <a:srgbClr val="FFFFFF"/>
              </a:buClr>
              <a:buSzPts val="1400"/>
              <a:buFont typeface="Abel"/>
              <a:buNone/>
              <a:defRPr sz="1400" b="0" i="0" u="none" strike="noStrike" cap="none">
                <a:solidFill>
                  <a:srgbClr val="FFFFFF"/>
                </a:solidFill>
                <a:latin typeface="Abel"/>
                <a:ea typeface="Abel"/>
                <a:cs typeface="Abel"/>
                <a:sym typeface="Abel"/>
              </a:defRPr>
            </a:lvl2pPr>
            <a:lvl3pPr marL="1371600" marR="0" lvl="2" indent="-317500" algn="ctr" rtl="0">
              <a:lnSpc>
                <a:spcPct val="100000"/>
              </a:lnSpc>
              <a:spcBef>
                <a:spcPts val="0"/>
              </a:spcBef>
              <a:spcAft>
                <a:spcPts val="0"/>
              </a:spcAft>
              <a:buClr>
                <a:srgbClr val="FFFFFF"/>
              </a:buClr>
              <a:buSzPts val="1400"/>
              <a:buFont typeface="Abel"/>
              <a:buNone/>
              <a:defRPr sz="1400" b="0" i="0" u="none" strike="noStrike" cap="none">
                <a:solidFill>
                  <a:srgbClr val="FFFFFF"/>
                </a:solidFill>
                <a:latin typeface="Abel"/>
                <a:ea typeface="Abel"/>
                <a:cs typeface="Abel"/>
                <a:sym typeface="Abel"/>
              </a:defRPr>
            </a:lvl3pPr>
            <a:lvl4pPr marL="1828800" marR="0" lvl="3" indent="-317500" algn="ctr" rtl="0">
              <a:lnSpc>
                <a:spcPct val="100000"/>
              </a:lnSpc>
              <a:spcBef>
                <a:spcPts val="0"/>
              </a:spcBef>
              <a:spcAft>
                <a:spcPts val="0"/>
              </a:spcAft>
              <a:buClr>
                <a:srgbClr val="FFFFFF"/>
              </a:buClr>
              <a:buSzPts val="1400"/>
              <a:buFont typeface="Abel"/>
              <a:buNone/>
              <a:defRPr sz="1400" b="0" i="0" u="none" strike="noStrike" cap="none">
                <a:solidFill>
                  <a:srgbClr val="FFFFFF"/>
                </a:solidFill>
                <a:latin typeface="Abel"/>
                <a:ea typeface="Abel"/>
                <a:cs typeface="Abel"/>
                <a:sym typeface="Abel"/>
              </a:defRPr>
            </a:lvl4pPr>
            <a:lvl5pPr marL="2286000" marR="0" lvl="4" indent="-317500" algn="ctr" rtl="0">
              <a:lnSpc>
                <a:spcPct val="100000"/>
              </a:lnSpc>
              <a:spcBef>
                <a:spcPts val="0"/>
              </a:spcBef>
              <a:spcAft>
                <a:spcPts val="0"/>
              </a:spcAft>
              <a:buClr>
                <a:srgbClr val="FFFFFF"/>
              </a:buClr>
              <a:buSzPts val="1400"/>
              <a:buFont typeface="Abel"/>
              <a:buNone/>
              <a:defRPr sz="1400" b="0" i="0" u="none" strike="noStrike" cap="none">
                <a:solidFill>
                  <a:srgbClr val="FFFFFF"/>
                </a:solidFill>
                <a:latin typeface="Abel"/>
                <a:ea typeface="Abel"/>
                <a:cs typeface="Abel"/>
                <a:sym typeface="Abel"/>
              </a:defRPr>
            </a:lvl5pPr>
            <a:lvl6pPr marL="2743200" marR="0" lvl="5" indent="-317500" algn="ctr" rtl="0">
              <a:lnSpc>
                <a:spcPct val="100000"/>
              </a:lnSpc>
              <a:spcBef>
                <a:spcPts val="0"/>
              </a:spcBef>
              <a:spcAft>
                <a:spcPts val="0"/>
              </a:spcAft>
              <a:buClr>
                <a:srgbClr val="FFFFFF"/>
              </a:buClr>
              <a:buSzPts val="1400"/>
              <a:buFont typeface="Abel"/>
              <a:buNone/>
              <a:defRPr sz="1400" b="0" i="0" u="none" strike="noStrike" cap="none">
                <a:solidFill>
                  <a:srgbClr val="FFFFFF"/>
                </a:solidFill>
                <a:latin typeface="Abel"/>
                <a:ea typeface="Abel"/>
                <a:cs typeface="Abel"/>
                <a:sym typeface="Abel"/>
              </a:defRPr>
            </a:lvl6pPr>
            <a:lvl7pPr marL="3200400" marR="0" lvl="6" indent="-317500" algn="ctr" rtl="0">
              <a:lnSpc>
                <a:spcPct val="100000"/>
              </a:lnSpc>
              <a:spcBef>
                <a:spcPts val="0"/>
              </a:spcBef>
              <a:spcAft>
                <a:spcPts val="0"/>
              </a:spcAft>
              <a:buClr>
                <a:srgbClr val="FFFFFF"/>
              </a:buClr>
              <a:buSzPts val="1400"/>
              <a:buFont typeface="Abel"/>
              <a:buNone/>
              <a:defRPr sz="1400" b="0" i="0" u="none" strike="noStrike" cap="none">
                <a:solidFill>
                  <a:srgbClr val="FFFFFF"/>
                </a:solidFill>
                <a:latin typeface="Abel"/>
                <a:ea typeface="Abel"/>
                <a:cs typeface="Abel"/>
                <a:sym typeface="Abel"/>
              </a:defRPr>
            </a:lvl7pPr>
            <a:lvl8pPr marL="3657600" marR="0" lvl="7" indent="-317500" algn="ctr" rtl="0">
              <a:lnSpc>
                <a:spcPct val="100000"/>
              </a:lnSpc>
              <a:spcBef>
                <a:spcPts val="0"/>
              </a:spcBef>
              <a:spcAft>
                <a:spcPts val="0"/>
              </a:spcAft>
              <a:buClr>
                <a:srgbClr val="FFFFFF"/>
              </a:buClr>
              <a:buSzPts val="1400"/>
              <a:buFont typeface="Abel"/>
              <a:buNone/>
              <a:defRPr sz="1400" b="0" i="0" u="none" strike="noStrike" cap="none">
                <a:solidFill>
                  <a:srgbClr val="FFFFFF"/>
                </a:solidFill>
                <a:latin typeface="Abel"/>
                <a:ea typeface="Abel"/>
                <a:cs typeface="Abel"/>
                <a:sym typeface="Abel"/>
              </a:defRPr>
            </a:lvl8pPr>
            <a:lvl9pPr marL="4114800" marR="0" lvl="8" indent="-317500" algn="ctr" rtl="0">
              <a:lnSpc>
                <a:spcPct val="100000"/>
              </a:lnSpc>
              <a:spcBef>
                <a:spcPts val="0"/>
              </a:spcBef>
              <a:spcAft>
                <a:spcPts val="0"/>
              </a:spcAft>
              <a:buClr>
                <a:srgbClr val="FFFFFF"/>
              </a:buClr>
              <a:buSzPts val="1400"/>
              <a:buFont typeface="Abel"/>
              <a:buNone/>
              <a:defRPr sz="1400" b="0" i="0" u="none" strike="noStrike" cap="none">
                <a:solidFill>
                  <a:srgbClr val="FFFFFF"/>
                </a:solidFill>
                <a:latin typeface="Abel"/>
                <a:ea typeface="Abel"/>
                <a:cs typeface="Abel"/>
                <a:sym typeface="Abel"/>
              </a:defRPr>
            </a:lvl9pPr>
          </a:lstStyle>
          <a:p>
            <a:pPr marL="0" indent="0" algn="l"/>
            <a:r>
              <a:rPr lang="en-US" sz="1600" dirty="0" smtClean="0">
                <a:latin typeface="Perpetua" panose="02020502060401020303" pitchFamily="18" charset="0"/>
              </a:rPr>
              <a:t>SDA1065 - </a:t>
            </a:r>
            <a:r>
              <a:rPr lang="en-US" sz="1600" dirty="0" err="1" smtClean="0">
                <a:latin typeface="Perpetua" panose="02020502060401020303" pitchFamily="18" charset="0"/>
              </a:rPr>
              <a:t>Aseel</a:t>
            </a:r>
            <a:endParaRPr lang="en-US" sz="1600" dirty="0" smtClean="0">
              <a:latin typeface="Perpetua" panose="02020502060401020303" pitchFamily="18" charset="0"/>
            </a:endParaRPr>
          </a:p>
          <a:p>
            <a:pPr marL="0" indent="0" algn="l"/>
            <a:endParaRPr lang="en-US" sz="1600" dirty="0" smtClean="0">
              <a:latin typeface="Perpetua" panose="02020502060401020303" pitchFamily="18" charset="0"/>
            </a:endParaRPr>
          </a:p>
          <a:p>
            <a:pPr marL="0" indent="0" algn="l"/>
            <a:r>
              <a:rPr lang="en-US" sz="1600" dirty="0" smtClean="0">
                <a:latin typeface="Perpetua" panose="02020502060401020303" pitchFamily="18" charset="0"/>
              </a:rPr>
              <a:t>SDA1068 - Zahra</a:t>
            </a:r>
          </a:p>
          <a:p>
            <a:pPr marL="0" indent="0" algn="l"/>
            <a:endParaRPr lang="en-US" sz="1600" dirty="0">
              <a:latin typeface="Perpetua" panose="02020502060401020303" pitchFamily="18" charset="0"/>
            </a:endParaRPr>
          </a:p>
          <a:p>
            <a:pPr marL="0" indent="0" algn="l"/>
            <a:r>
              <a:rPr lang="en-US" sz="1600" dirty="0">
                <a:latin typeface="Perpetua" panose="02020502060401020303" pitchFamily="18" charset="0"/>
              </a:rPr>
              <a:t>SDA1077 - </a:t>
            </a:r>
            <a:r>
              <a:rPr lang="en-US" sz="1600" dirty="0" err="1" smtClean="0">
                <a:latin typeface="Perpetua" panose="02020502060401020303" pitchFamily="18" charset="0"/>
              </a:rPr>
              <a:t>Reem</a:t>
            </a:r>
            <a:endParaRPr lang="en-US" sz="1600" dirty="0" smtClean="0">
              <a:latin typeface="Perpetua" panose="02020502060401020303" pitchFamily="18" charset="0"/>
            </a:endParaRPr>
          </a:p>
          <a:p>
            <a:pPr marL="0" indent="0" algn="l"/>
            <a:endParaRPr lang="en-US" sz="1600" dirty="0">
              <a:latin typeface="Perpetua" panose="02020502060401020303" pitchFamily="18" charset="0"/>
            </a:endParaRPr>
          </a:p>
          <a:p>
            <a:pPr marL="0" indent="0" algn="l"/>
            <a:r>
              <a:rPr lang="en-US" sz="1600" dirty="0" smtClean="0">
                <a:latin typeface="Perpetua" panose="02020502060401020303" pitchFamily="18" charset="0"/>
              </a:rPr>
              <a:t>SDA1084-Nawaf</a:t>
            </a:r>
          </a:p>
          <a:p>
            <a:pPr marL="0" indent="0" algn="l"/>
            <a:endParaRPr lang="en-US" sz="1600" dirty="0" smtClean="0">
              <a:latin typeface="Perpetua" panose="02020502060401020303" pitchFamily="18" charset="0"/>
            </a:endParaRPr>
          </a:p>
          <a:p>
            <a:pPr marL="0" indent="0" algn="l"/>
            <a:r>
              <a:rPr lang="en-US" sz="1600" dirty="0" smtClean="0">
                <a:latin typeface="Perpetua" panose="02020502060401020303" pitchFamily="18" charset="0"/>
              </a:rPr>
              <a:t>SDA1093 - </a:t>
            </a:r>
            <a:r>
              <a:rPr lang="en-US" sz="1600" dirty="0" err="1" smtClean="0">
                <a:latin typeface="Perpetua" panose="02020502060401020303" pitchFamily="18" charset="0"/>
              </a:rPr>
              <a:t>Maitha</a:t>
            </a:r>
            <a:endParaRPr lang="en-US" sz="1600" dirty="0">
              <a:latin typeface="Perpetua" panose="02020502060401020303" pitchFamily="18" charset="0"/>
            </a:endParaRPr>
          </a:p>
          <a:p>
            <a:pPr marL="0" indent="0" algn="l"/>
            <a:endParaRPr lang="en-US" sz="1600" dirty="0">
              <a:latin typeface="Perpetua" panose="02020502060401020303"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0"/>
          <p:cNvSpPr/>
          <p:nvPr/>
        </p:nvSpPr>
        <p:spPr>
          <a:xfrm rot="10800000" flipH="1">
            <a:off x="1296063" y="1375088"/>
            <a:ext cx="1770251" cy="25527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0"/>
          <p:cNvSpPr/>
          <p:nvPr/>
        </p:nvSpPr>
        <p:spPr>
          <a:xfrm rot="10800000" flipH="1">
            <a:off x="4928129" y="1216548"/>
            <a:ext cx="2975468" cy="46152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0"/>
          <p:cNvSpPr/>
          <p:nvPr/>
        </p:nvSpPr>
        <p:spPr>
          <a:xfrm>
            <a:off x="1867707" y="590910"/>
            <a:ext cx="5474136" cy="331213"/>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80" name="Google Shape;2280;p30"/>
          <p:cNvSpPr txBox="1">
            <a:spLocks noGrp="1"/>
          </p:cNvSpPr>
          <p:nvPr>
            <p:ph type="subTitle" idx="1"/>
          </p:nvPr>
        </p:nvSpPr>
        <p:spPr>
          <a:xfrm>
            <a:off x="545438" y="1329027"/>
            <a:ext cx="3271500" cy="347400"/>
          </a:xfrm>
          <a:prstGeom prst="rect">
            <a:avLst/>
          </a:prstGeom>
        </p:spPr>
        <p:txBody>
          <a:bodyPr spcFirstLastPara="1" wrap="square" lIns="91425" tIns="91425" rIns="91425" bIns="91425" anchor="ctr" anchorCtr="0">
            <a:noAutofit/>
          </a:bodyPr>
          <a:lstStyle/>
          <a:p>
            <a:pPr marL="0" lvl="0" indent="0">
              <a:buSzPts val="1100"/>
            </a:pPr>
            <a:r>
              <a:rPr lang="en-US" sz="1800" dirty="0">
                <a:latin typeface="Perpetua" panose="02020502060401020303" pitchFamily="18" charset="0"/>
              </a:rPr>
              <a:t>Remove duplicates</a:t>
            </a:r>
            <a:endParaRPr sz="1800" dirty="0">
              <a:latin typeface="Perpetua" panose="02020502060401020303" pitchFamily="18" charset="0"/>
            </a:endParaRPr>
          </a:p>
        </p:txBody>
      </p:sp>
      <p:sp>
        <p:nvSpPr>
          <p:cNvPr id="2281" name="Google Shape;2281;p30"/>
          <p:cNvSpPr txBox="1">
            <a:spLocks noGrp="1"/>
          </p:cNvSpPr>
          <p:nvPr>
            <p:ph type="subTitle" idx="2"/>
          </p:nvPr>
        </p:nvSpPr>
        <p:spPr>
          <a:xfrm>
            <a:off x="4780113" y="1280089"/>
            <a:ext cx="3271500" cy="347400"/>
          </a:xfrm>
          <a:prstGeom prst="rect">
            <a:avLst/>
          </a:prstGeom>
        </p:spPr>
        <p:txBody>
          <a:bodyPr spcFirstLastPara="1" wrap="square" lIns="91425" tIns="91425" rIns="91425" bIns="91425" anchor="ctr" anchorCtr="0">
            <a:noAutofit/>
          </a:bodyPr>
          <a:lstStyle/>
          <a:p>
            <a:pPr marL="0" lvl="0" indent="0"/>
            <a:r>
              <a:rPr lang="en-US" dirty="0">
                <a:latin typeface="Palatino Linotype" panose="02040502050505030304" pitchFamily="18" charset="0"/>
              </a:rPr>
              <a:t> Drop rows with Nan </a:t>
            </a:r>
            <a:r>
              <a:rPr lang="en-US" dirty="0" smtClean="0">
                <a:latin typeface="Palatino Linotype" panose="02040502050505030304" pitchFamily="18" charset="0"/>
              </a:rPr>
              <a:t>Description</a:t>
            </a:r>
          </a:p>
          <a:p>
            <a:pPr marL="0" lvl="0" indent="0"/>
            <a:r>
              <a:rPr lang="en-US" dirty="0">
                <a:latin typeface="Palatino Linotype" panose="02040502050505030304" pitchFamily="18" charset="0"/>
              </a:rPr>
              <a:t>And </a:t>
            </a:r>
            <a:r>
              <a:rPr lang="en-US" dirty="0" err="1">
                <a:latin typeface="Palatino Linotype" panose="02040502050505030304" pitchFamily="18" charset="0"/>
              </a:rPr>
              <a:t>NanCustomerID</a:t>
            </a:r>
            <a:endParaRPr dirty="0">
              <a:latin typeface="Palatino Linotype" panose="02040502050505030304" pitchFamily="18" charset="0"/>
            </a:endParaRPr>
          </a:p>
        </p:txBody>
      </p:sp>
      <p:sp>
        <p:nvSpPr>
          <p:cNvPr id="2284" name="Google Shape;2284;p30"/>
          <p:cNvSpPr txBox="1">
            <a:spLocks noGrp="1"/>
          </p:cNvSpPr>
          <p:nvPr>
            <p:ph type="title"/>
          </p:nvPr>
        </p:nvSpPr>
        <p:spPr>
          <a:xfrm>
            <a:off x="752775" y="468516"/>
            <a:ext cx="7704000" cy="576000"/>
          </a:xfrm>
          <a:prstGeom prst="rect">
            <a:avLst/>
          </a:prstGeom>
        </p:spPr>
        <p:txBody>
          <a:bodyPr spcFirstLastPara="1" wrap="square" lIns="91425" tIns="91425" rIns="91425" bIns="91425" anchor="ctr" anchorCtr="0">
            <a:noAutofit/>
          </a:bodyPr>
          <a:lstStyle/>
          <a:p>
            <a:r>
              <a:rPr lang="en-US" sz="2000" b="1" dirty="0">
                <a:latin typeface="Perpetua" panose="02020502060401020303" pitchFamily="18" charset="0"/>
              </a:rPr>
              <a:t>Clean the Data from the Noise and Missing Values</a:t>
            </a:r>
          </a:p>
        </p:txBody>
      </p:sp>
      <p:pic>
        <p:nvPicPr>
          <p:cNvPr id="4" name="Picture 3"/>
          <p:cNvPicPr>
            <a:picLocks noChangeAspect="1"/>
          </p:cNvPicPr>
          <p:nvPr/>
        </p:nvPicPr>
        <p:blipFill rotWithShape="1">
          <a:blip r:embed="rId3"/>
          <a:srcRect l="18000" t="42667" r="63826" b="47130"/>
          <a:stretch/>
        </p:blipFill>
        <p:spPr>
          <a:xfrm>
            <a:off x="1203772" y="2107253"/>
            <a:ext cx="2215762" cy="699714"/>
          </a:xfrm>
          <a:prstGeom prst="rect">
            <a:avLst/>
          </a:prstGeom>
        </p:spPr>
      </p:pic>
      <p:pic>
        <p:nvPicPr>
          <p:cNvPr id="5" name="Picture 4"/>
          <p:cNvPicPr>
            <a:picLocks noChangeAspect="1"/>
          </p:cNvPicPr>
          <p:nvPr/>
        </p:nvPicPr>
        <p:blipFill rotWithShape="1">
          <a:blip r:embed="rId3"/>
          <a:srcRect l="18348" t="57410" r="58174" b="32754"/>
          <a:stretch/>
        </p:blipFill>
        <p:spPr>
          <a:xfrm>
            <a:off x="4928129" y="2107253"/>
            <a:ext cx="2800418" cy="659958"/>
          </a:xfrm>
          <a:prstGeom prst="rect">
            <a:avLst/>
          </a:prstGeom>
        </p:spPr>
      </p:pic>
      <p:pic>
        <p:nvPicPr>
          <p:cNvPr id="6" name="Picture 5"/>
          <p:cNvPicPr>
            <a:picLocks noChangeAspect="1"/>
          </p:cNvPicPr>
          <p:nvPr/>
        </p:nvPicPr>
        <p:blipFill rotWithShape="1">
          <a:blip r:embed="rId3"/>
          <a:srcRect l="18435" t="68019" r="57913" b="17759"/>
          <a:stretch/>
        </p:blipFill>
        <p:spPr>
          <a:xfrm>
            <a:off x="4928129" y="2918034"/>
            <a:ext cx="2774242" cy="938347"/>
          </a:xfrm>
          <a:prstGeom prst="rect">
            <a:avLst/>
          </a:prstGeom>
        </p:spPr>
      </p:pic>
    </p:spTree>
    <p:extLst>
      <p:ext uri="{BB962C8B-B14F-4D97-AF65-F5344CB8AC3E}">
        <p14:creationId xmlns:p14="http://schemas.microsoft.com/office/powerpoint/2010/main" val="26386559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cxnSp>
        <p:nvCxnSpPr>
          <p:cNvPr id="2466" name="Google Shape;2466;p37"/>
          <p:cNvCxnSpPr/>
          <p:nvPr/>
        </p:nvCxnSpPr>
        <p:spPr>
          <a:xfrm>
            <a:off x="1532613" y="3723290"/>
            <a:ext cx="0" cy="451803"/>
          </a:xfrm>
          <a:prstGeom prst="straightConnector1">
            <a:avLst/>
          </a:prstGeom>
          <a:noFill/>
          <a:ln w="19050" cap="flat" cmpd="sng">
            <a:solidFill>
              <a:schemeClr val="accent5"/>
            </a:solidFill>
            <a:prstDash val="solid"/>
            <a:round/>
            <a:headEnd type="oval" w="med" len="med"/>
            <a:tailEnd type="none" w="med" len="med"/>
          </a:ln>
        </p:spPr>
      </p:cxnSp>
      <p:cxnSp>
        <p:nvCxnSpPr>
          <p:cNvPr id="2467" name="Google Shape;2467;p37"/>
          <p:cNvCxnSpPr/>
          <p:nvPr/>
        </p:nvCxnSpPr>
        <p:spPr>
          <a:xfrm>
            <a:off x="4349476" y="3723290"/>
            <a:ext cx="0" cy="451803"/>
          </a:xfrm>
          <a:prstGeom prst="straightConnector1">
            <a:avLst/>
          </a:prstGeom>
          <a:noFill/>
          <a:ln w="19050" cap="flat" cmpd="sng">
            <a:solidFill>
              <a:schemeClr val="accent2"/>
            </a:solidFill>
            <a:prstDash val="solid"/>
            <a:round/>
            <a:headEnd type="oval" w="med" len="med"/>
            <a:tailEnd type="none" w="med" len="med"/>
          </a:ln>
        </p:spPr>
      </p:cxnSp>
      <p:cxnSp>
        <p:nvCxnSpPr>
          <p:cNvPr id="2468" name="Google Shape;2468;p37"/>
          <p:cNvCxnSpPr/>
          <p:nvPr/>
        </p:nvCxnSpPr>
        <p:spPr>
          <a:xfrm>
            <a:off x="7166338" y="3723290"/>
            <a:ext cx="0" cy="451803"/>
          </a:xfrm>
          <a:prstGeom prst="straightConnector1">
            <a:avLst/>
          </a:prstGeom>
          <a:noFill/>
          <a:ln w="19050" cap="flat" cmpd="sng">
            <a:solidFill>
              <a:schemeClr val="accent5"/>
            </a:solidFill>
            <a:prstDash val="solid"/>
            <a:round/>
            <a:headEnd type="oval" w="med" len="med"/>
            <a:tailEnd type="none" w="med" len="med"/>
          </a:ln>
        </p:spPr>
      </p:cxnSp>
      <p:sp>
        <p:nvSpPr>
          <p:cNvPr id="2469" name="Google Shape;2469;p37"/>
          <p:cNvSpPr/>
          <p:nvPr/>
        </p:nvSpPr>
        <p:spPr>
          <a:xfrm rot="10800000" flipH="1">
            <a:off x="1421492" y="1246510"/>
            <a:ext cx="592800" cy="1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7"/>
          <p:cNvSpPr/>
          <p:nvPr/>
        </p:nvSpPr>
        <p:spPr>
          <a:xfrm rot="10800000" flipH="1">
            <a:off x="4275584" y="1244297"/>
            <a:ext cx="592800" cy="11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7"/>
          <p:cNvSpPr/>
          <p:nvPr/>
        </p:nvSpPr>
        <p:spPr>
          <a:xfrm rot="10800000" flipH="1">
            <a:off x="6975505" y="1244297"/>
            <a:ext cx="592800" cy="11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7"/>
          <p:cNvSpPr/>
          <p:nvPr/>
        </p:nvSpPr>
        <p:spPr>
          <a:xfrm>
            <a:off x="3106863" y="685975"/>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US" b="1" dirty="0">
                <a:latin typeface="Perpetua" panose="02020502060401020303" pitchFamily="18" charset="0"/>
              </a:rPr>
              <a:t>Explore the Orders</a:t>
            </a:r>
          </a:p>
        </p:txBody>
      </p:sp>
      <p:sp>
        <p:nvSpPr>
          <p:cNvPr id="2475" name="Google Shape;2475;p37"/>
          <p:cNvSpPr txBox="1"/>
          <p:nvPr/>
        </p:nvSpPr>
        <p:spPr>
          <a:xfrm>
            <a:off x="738969" y="1576283"/>
            <a:ext cx="2083800" cy="529200"/>
          </a:xfrm>
          <a:prstGeom prst="rect">
            <a:avLst/>
          </a:prstGeom>
          <a:noFill/>
          <a:ln>
            <a:noFill/>
          </a:ln>
        </p:spPr>
        <p:txBody>
          <a:bodyPr spcFirstLastPara="1" wrap="square" lIns="91425" tIns="91425" rIns="91425" bIns="91425" anchor="t" anchorCtr="0">
            <a:noAutofit/>
          </a:bodyPr>
          <a:lstStyle/>
          <a:p>
            <a:pPr lvl="0">
              <a:spcAft>
                <a:spcPts val="1600"/>
              </a:spcAft>
            </a:pPr>
            <a:r>
              <a:rPr lang="en-US" sz="1600" dirty="0">
                <a:solidFill>
                  <a:schemeClr val="dk2"/>
                </a:solidFill>
                <a:latin typeface="Perpetua" panose="02020502060401020303" pitchFamily="18" charset="0"/>
                <a:ea typeface="Abel"/>
                <a:cs typeface="Abel"/>
                <a:sym typeface="Abel"/>
              </a:rPr>
              <a:t>Unique number of </a:t>
            </a:r>
            <a:r>
              <a:rPr lang="en-US" sz="1600" dirty="0" err="1">
                <a:solidFill>
                  <a:schemeClr val="dk2"/>
                </a:solidFill>
                <a:latin typeface="Perpetua" panose="02020502060401020303" pitchFamily="18" charset="0"/>
                <a:ea typeface="Abel"/>
                <a:cs typeface="Abel"/>
                <a:sym typeface="Abel"/>
              </a:rPr>
              <a:t>InvoiceNo</a:t>
            </a:r>
            <a:r>
              <a:rPr lang="en-US" sz="1600" dirty="0">
                <a:solidFill>
                  <a:schemeClr val="dk2"/>
                </a:solidFill>
                <a:latin typeface="Perpetua" panose="02020502060401020303" pitchFamily="18" charset="0"/>
                <a:ea typeface="Abel"/>
                <a:cs typeface="Abel"/>
                <a:sym typeface="Abel"/>
              </a:rPr>
              <a:t> per customer</a:t>
            </a:r>
            <a:endParaRPr sz="1600" dirty="0">
              <a:solidFill>
                <a:schemeClr val="dk2"/>
              </a:solidFill>
              <a:latin typeface="Perpetua" panose="02020502060401020303" pitchFamily="18" charset="0"/>
              <a:ea typeface="Abel"/>
              <a:cs typeface="Abel"/>
              <a:sym typeface="Abel"/>
            </a:endParaRPr>
          </a:p>
        </p:txBody>
      </p:sp>
      <p:grpSp>
        <p:nvGrpSpPr>
          <p:cNvPr id="2476" name="Google Shape;2476;p37"/>
          <p:cNvGrpSpPr/>
          <p:nvPr/>
        </p:nvGrpSpPr>
        <p:grpSpPr>
          <a:xfrm>
            <a:off x="1447137" y="4270561"/>
            <a:ext cx="404534" cy="447349"/>
            <a:chOff x="1390388" y="3178875"/>
            <a:chExt cx="683920" cy="1188467"/>
          </a:xfrm>
        </p:grpSpPr>
        <p:sp>
          <p:nvSpPr>
            <p:cNvPr id="2477" name="Google Shape;2477;p37"/>
            <p:cNvSpPr/>
            <p:nvPr/>
          </p:nvSpPr>
          <p:spPr>
            <a:xfrm flipH="1">
              <a:off x="1390388"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7"/>
            <p:cNvSpPr/>
            <p:nvPr/>
          </p:nvSpPr>
          <p:spPr>
            <a:xfrm flipH="1">
              <a:off x="1435938"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7"/>
            <p:cNvSpPr/>
            <p:nvPr/>
          </p:nvSpPr>
          <p:spPr>
            <a:xfrm>
              <a:off x="1624100" y="3460300"/>
              <a:ext cx="233253" cy="632437"/>
            </a:xfrm>
            <a:custGeom>
              <a:avLst/>
              <a:gdLst/>
              <a:ahLst/>
              <a:cxnLst/>
              <a:rect l="l" t="t" r="r" b="b"/>
              <a:pathLst>
                <a:path w="22542" h="61105" extrusionOk="0">
                  <a:moveTo>
                    <a:pt x="21578" y="0"/>
                  </a:moveTo>
                  <a:cubicBezTo>
                    <a:pt x="21243" y="0"/>
                    <a:pt x="20817" y="156"/>
                    <a:pt x="20291" y="463"/>
                  </a:cubicBezTo>
                  <a:lnTo>
                    <a:pt x="2219" y="10901"/>
                  </a:lnTo>
                  <a:cubicBezTo>
                    <a:pt x="686" y="11782"/>
                    <a:pt x="1" y="13022"/>
                    <a:pt x="1" y="14914"/>
                  </a:cubicBezTo>
                  <a:lnTo>
                    <a:pt x="1" y="24145"/>
                  </a:lnTo>
                  <a:cubicBezTo>
                    <a:pt x="1" y="25426"/>
                    <a:pt x="304" y="26027"/>
                    <a:pt x="959" y="26027"/>
                  </a:cubicBezTo>
                  <a:cubicBezTo>
                    <a:pt x="1288" y="26027"/>
                    <a:pt x="1706" y="25875"/>
                    <a:pt x="2219" y="25580"/>
                  </a:cubicBezTo>
                  <a:lnTo>
                    <a:pt x="7993" y="22253"/>
                  </a:lnTo>
                  <a:lnTo>
                    <a:pt x="7993" y="59375"/>
                  </a:lnTo>
                  <a:cubicBezTo>
                    <a:pt x="7993" y="60390"/>
                    <a:pt x="8801" y="61104"/>
                    <a:pt x="9690" y="61104"/>
                  </a:cubicBezTo>
                  <a:cubicBezTo>
                    <a:pt x="9972" y="61104"/>
                    <a:pt x="10262" y="61032"/>
                    <a:pt x="10537" y="60875"/>
                  </a:cubicBezTo>
                  <a:lnTo>
                    <a:pt x="20649" y="55036"/>
                  </a:lnTo>
                  <a:cubicBezTo>
                    <a:pt x="21856" y="54351"/>
                    <a:pt x="22541" y="53144"/>
                    <a:pt x="22541" y="51774"/>
                  </a:cubicBezTo>
                  <a:lnTo>
                    <a:pt x="22541" y="1866"/>
                  </a:lnTo>
                  <a:cubicBezTo>
                    <a:pt x="22541" y="609"/>
                    <a:pt x="22239" y="0"/>
                    <a:pt x="2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37"/>
          <p:cNvGrpSpPr/>
          <p:nvPr/>
        </p:nvGrpSpPr>
        <p:grpSpPr>
          <a:xfrm>
            <a:off x="4268739" y="4270561"/>
            <a:ext cx="399794" cy="447349"/>
            <a:chOff x="4215263" y="3178875"/>
            <a:chExt cx="675907" cy="1188467"/>
          </a:xfrm>
        </p:grpSpPr>
        <p:sp>
          <p:nvSpPr>
            <p:cNvPr id="2481" name="Google Shape;2481;p37"/>
            <p:cNvSpPr/>
            <p:nvPr/>
          </p:nvSpPr>
          <p:spPr>
            <a:xfrm flipH="1">
              <a:off x="421526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7"/>
            <p:cNvSpPr/>
            <p:nvPr/>
          </p:nvSpPr>
          <p:spPr>
            <a:xfrm flipH="1">
              <a:off x="4252800"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7"/>
            <p:cNvSpPr/>
            <p:nvPr/>
          </p:nvSpPr>
          <p:spPr>
            <a:xfrm>
              <a:off x="4398730" y="3451413"/>
              <a:ext cx="346760" cy="702915"/>
            </a:xfrm>
            <a:custGeom>
              <a:avLst/>
              <a:gdLst/>
              <a:ahLst/>
              <a:cxnLst/>
              <a:rect l="l" t="t" r="r" b="b"/>
              <a:pathLst>
                <a:path w="31740" h="64340" extrusionOk="0">
                  <a:moveTo>
                    <a:pt x="26896" y="0"/>
                  </a:moveTo>
                  <a:cubicBezTo>
                    <a:pt x="25394" y="0"/>
                    <a:pt x="23544" y="620"/>
                    <a:pt x="21366" y="1865"/>
                  </a:cubicBezTo>
                  <a:lnTo>
                    <a:pt x="4274" y="11749"/>
                  </a:lnTo>
                  <a:cubicBezTo>
                    <a:pt x="2871" y="12597"/>
                    <a:pt x="2219" y="13738"/>
                    <a:pt x="2219" y="15500"/>
                  </a:cubicBezTo>
                  <a:lnTo>
                    <a:pt x="2219" y="23753"/>
                  </a:lnTo>
                  <a:cubicBezTo>
                    <a:pt x="2219" y="24932"/>
                    <a:pt x="2482" y="25526"/>
                    <a:pt x="3096" y="25526"/>
                  </a:cubicBezTo>
                  <a:cubicBezTo>
                    <a:pt x="3399" y="25526"/>
                    <a:pt x="3788" y="25381"/>
                    <a:pt x="4274" y="25090"/>
                  </a:cubicBezTo>
                  <a:lnTo>
                    <a:pt x="16865" y="17848"/>
                  </a:lnTo>
                  <a:cubicBezTo>
                    <a:pt x="17279" y="17612"/>
                    <a:pt x="17595" y="17482"/>
                    <a:pt x="17829" y="17482"/>
                  </a:cubicBezTo>
                  <a:cubicBezTo>
                    <a:pt x="18239" y="17482"/>
                    <a:pt x="18398" y="17880"/>
                    <a:pt x="18398" y="18794"/>
                  </a:cubicBezTo>
                  <a:cubicBezTo>
                    <a:pt x="18398" y="20360"/>
                    <a:pt x="18072" y="21110"/>
                    <a:pt x="16865" y="22252"/>
                  </a:cubicBezTo>
                  <a:lnTo>
                    <a:pt x="9101" y="29722"/>
                  </a:lnTo>
                  <a:cubicBezTo>
                    <a:pt x="3752" y="34778"/>
                    <a:pt x="0" y="39443"/>
                    <a:pt x="0" y="50436"/>
                  </a:cubicBezTo>
                  <a:lnTo>
                    <a:pt x="0" y="62570"/>
                  </a:lnTo>
                  <a:cubicBezTo>
                    <a:pt x="0" y="63760"/>
                    <a:pt x="283" y="64339"/>
                    <a:pt x="918" y="64339"/>
                  </a:cubicBezTo>
                  <a:cubicBezTo>
                    <a:pt x="1224" y="64339"/>
                    <a:pt x="1611" y="64205"/>
                    <a:pt x="2088" y="63940"/>
                  </a:cubicBezTo>
                  <a:lnTo>
                    <a:pt x="29652" y="47989"/>
                  </a:lnTo>
                  <a:cubicBezTo>
                    <a:pt x="31087" y="47109"/>
                    <a:pt x="31740" y="45999"/>
                    <a:pt x="31740" y="44238"/>
                  </a:cubicBezTo>
                  <a:lnTo>
                    <a:pt x="31740" y="35953"/>
                  </a:lnTo>
                  <a:cubicBezTo>
                    <a:pt x="31740" y="34773"/>
                    <a:pt x="31462" y="34208"/>
                    <a:pt x="30838" y="34208"/>
                  </a:cubicBezTo>
                  <a:cubicBezTo>
                    <a:pt x="30529" y="34208"/>
                    <a:pt x="30137" y="34346"/>
                    <a:pt x="29652" y="34615"/>
                  </a:cubicBezTo>
                  <a:lnTo>
                    <a:pt x="13146" y="44140"/>
                  </a:lnTo>
                  <a:lnTo>
                    <a:pt x="13146" y="42672"/>
                  </a:lnTo>
                  <a:cubicBezTo>
                    <a:pt x="13146" y="41139"/>
                    <a:pt x="13505" y="40813"/>
                    <a:pt x="14647" y="39704"/>
                  </a:cubicBezTo>
                  <a:lnTo>
                    <a:pt x="22508" y="32071"/>
                  </a:lnTo>
                  <a:cubicBezTo>
                    <a:pt x="28151" y="26688"/>
                    <a:pt x="31576" y="21469"/>
                    <a:pt x="31576" y="14358"/>
                  </a:cubicBezTo>
                  <a:lnTo>
                    <a:pt x="31576" y="7704"/>
                  </a:lnTo>
                  <a:cubicBezTo>
                    <a:pt x="31576" y="2581"/>
                    <a:pt x="29960" y="0"/>
                    <a:pt x="2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estrial"/>
                <a:ea typeface="Questrial"/>
                <a:cs typeface="Questrial"/>
                <a:sym typeface="Questrial"/>
              </a:endParaRPr>
            </a:p>
          </p:txBody>
        </p:sp>
      </p:grpSp>
      <p:grpSp>
        <p:nvGrpSpPr>
          <p:cNvPr id="2484" name="Google Shape;2484;p37"/>
          <p:cNvGrpSpPr/>
          <p:nvPr/>
        </p:nvGrpSpPr>
        <p:grpSpPr>
          <a:xfrm>
            <a:off x="7083110" y="4270561"/>
            <a:ext cx="402286" cy="447349"/>
            <a:chOff x="7027913" y="3178875"/>
            <a:chExt cx="680120" cy="1188467"/>
          </a:xfrm>
        </p:grpSpPr>
        <p:sp>
          <p:nvSpPr>
            <p:cNvPr id="2485" name="Google Shape;2485;p37"/>
            <p:cNvSpPr/>
            <p:nvPr/>
          </p:nvSpPr>
          <p:spPr>
            <a:xfrm flipH="1">
              <a:off x="702791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7"/>
            <p:cNvSpPr/>
            <p:nvPr/>
          </p:nvSpPr>
          <p:spPr>
            <a:xfrm flipH="1">
              <a:off x="7069663"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7"/>
            <p:cNvSpPr/>
            <p:nvPr/>
          </p:nvSpPr>
          <p:spPr>
            <a:xfrm>
              <a:off x="7211543" y="3452255"/>
              <a:ext cx="354857" cy="701234"/>
            </a:xfrm>
            <a:custGeom>
              <a:avLst/>
              <a:gdLst/>
              <a:ahLst/>
              <a:cxnLst/>
              <a:rect l="l" t="t" r="r" b="b"/>
              <a:pathLst>
                <a:path w="33273" h="65751" extrusionOk="0">
                  <a:moveTo>
                    <a:pt x="24820" y="1"/>
                  </a:moveTo>
                  <a:cubicBezTo>
                    <a:pt x="23338" y="1"/>
                    <a:pt x="21473" y="620"/>
                    <a:pt x="19213" y="1930"/>
                  </a:cubicBezTo>
                  <a:lnTo>
                    <a:pt x="2186" y="11716"/>
                  </a:lnTo>
                  <a:cubicBezTo>
                    <a:pt x="653" y="12630"/>
                    <a:pt x="0" y="13804"/>
                    <a:pt x="0" y="15696"/>
                  </a:cubicBezTo>
                  <a:lnTo>
                    <a:pt x="0" y="24438"/>
                  </a:lnTo>
                  <a:cubicBezTo>
                    <a:pt x="0" y="25704"/>
                    <a:pt x="307" y="26328"/>
                    <a:pt x="960" y="26328"/>
                  </a:cubicBezTo>
                  <a:cubicBezTo>
                    <a:pt x="1282" y="26328"/>
                    <a:pt x="1689" y="26175"/>
                    <a:pt x="2186" y="25873"/>
                  </a:cubicBezTo>
                  <a:lnTo>
                    <a:pt x="13537" y="19349"/>
                  </a:lnTo>
                  <a:cubicBezTo>
                    <a:pt x="14187" y="18970"/>
                    <a:pt x="14661" y="18811"/>
                    <a:pt x="15004" y="18811"/>
                  </a:cubicBezTo>
                  <a:cubicBezTo>
                    <a:pt x="15693" y="18811"/>
                    <a:pt x="15853" y="19457"/>
                    <a:pt x="15853" y="20263"/>
                  </a:cubicBezTo>
                  <a:lnTo>
                    <a:pt x="15853" y="21339"/>
                  </a:lnTo>
                  <a:cubicBezTo>
                    <a:pt x="15853" y="22579"/>
                    <a:pt x="15495" y="23786"/>
                    <a:pt x="13537" y="24927"/>
                  </a:cubicBezTo>
                  <a:lnTo>
                    <a:pt x="7144" y="28646"/>
                  </a:lnTo>
                  <a:cubicBezTo>
                    <a:pt x="5578" y="29559"/>
                    <a:pt x="4926" y="30734"/>
                    <a:pt x="4926" y="32593"/>
                  </a:cubicBezTo>
                  <a:lnTo>
                    <a:pt x="4926" y="40552"/>
                  </a:lnTo>
                  <a:cubicBezTo>
                    <a:pt x="4926" y="41819"/>
                    <a:pt x="5233" y="42427"/>
                    <a:pt x="5895" y="42427"/>
                  </a:cubicBezTo>
                  <a:cubicBezTo>
                    <a:pt x="6223" y="42427"/>
                    <a:pt x="6637" y="42279"/>
                    <a:pt x="7144" y="41988"/>
                  </a:cubicBezTo>
                  <a:lnTo>
                    <a:pt x="17484" y="35986"/>
                  </a:lnTo>
                  <a:cubicBezTo>
                    <a:pt x="18157" y="35593"/>
                    <a:pt x="18641" y="35428"/>
                    <a:pt x="18986" y="35428"/>
                  </a:cubicBezTo>
                  <a:cubicBezTo>
                    <a:pt x="19646" y="35428"/>
                    <a:pt x="19800" y="36030"/>
                    <a:pt x="19800" y="36801"/>
                  </a:cubicBezTo>
                  <a:lnTo>
                    <a:pt x="19800" y="38791"/>
                  </a:lnTo>
                  <a:cubicBezTo>
                    <a:pt x="19800" y="40030"/>
                    <a:pt x="19442" y="41237"/>
                    <a:pt x="17484" y="42379"/>
                  </a:cubicBezTo>
                  <a:lnTo>
                    <a:pt x="2186" y="51252"/>
                  </a:lnTo>
                  <a:cubicBezTo>
                    <a:pt x="653" y="52132"/>
                    <a:pt x="0" y="53307"/>
                    <a:pt x="0" y="55199"/>
                  </a:cubicBezTo>
                  <a:lnTo>
                    <a:pt x="0" y="63876"/>
                  </a:lnTo>
                  <a:cubicBezTo>
                    <a:pt x="0" y="65142"/>
                    <a:pt x="307" y="65751"/>
                    <a:pt x="960" y="65751"/>
                  </a:cubicBezTo>
                  <a:cubicBezTo>
                    <a:pt x="1283" y="65751"/>
                    <a:pt x="1690" y="65602"/>
                    <a:pt x="2186" y="65311"/>
                  </a:cubicBezTo>
                  <a:lnTo>
                    <a:pt x="21431" y="54187"/>
                  </a:lnTo>
                  <a:cubicBezTo>
                    <a:pt x="29228" y="49686"/>
                    <a:pt x="33272" y="42673"/>
                    <a:pt x="33272" y="35007"/>
                  </a:cubicBezTo>
                  <a:lnTo>
                    <a:pt x="33272" y="27602"/>
                  </a:lnTo>
                  <a:cubicBezTo>
                    <a:pt x="33272" y="22766"/>
                    <a:pt x="32253" y="20232"/>
                    <a:pt x="29428" y="20232"/>
                  </a:cubicBezTo>
                  <a:cubicBezTo>
                    <a:pt x="28404" y="20232"/>
                    <a:pt x="27143" y="20565"/>
                    <a:pt x="25607" y="21241"/>
                  </a:cubicBezTo>
                  <a:cubicBezTo>
                    <a:pt x="28282" y="18240"/>
                    <a:pt x="29195" y="14913"/>
                    <a:pt x="29195" y="11129"/>
                  </a:cubicBezTo>
                  <a:lnTo>
                    <a:pt x="29195" y="6791"/>
                  </a:lnTo>
                  <a:cubicBezTo>
                    <a:pt x="29195" y="2450"/>
                    <a:pt x="27765" y="1"/>
                    <a:pt x="24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37"/>
          <p:cNvSpPr txBox="1"/>
          <p:nvPr/>
        </p:nvSpPr>
        <p:spPr>
          <a:xfrm>
            <a:off x="3168054" y="1583370"/>
            <a:ext cx="2614666" cy="529200"/>
          </a:xfrm>
          <a:prstGeom prst="rect">
            <a:avLst/>
          </a:prstGeom>
          <a:noFill/>
          <a:ln>
            <a:noFill/>
          </a:ln>
        </p:spPr>
        <p:txBody>
          <a:bodyPr spcFirstLastPara="1" wrap="square" lIns="91425" tIns="91425" rIns="91425" bIns="91425" anchor="t" anchorCtr="0">
            <a:noAutofit/>
          </a:bodyPr>
          <a:lstStyle/>
          <a:p>
            <a:pPr lvl="0" algn="ctr">
              <a:spcAft>
                <a:spcPts val="1600"/>
              </a:spcAft>
              <a:buSzPts val="1100"/>
            </a:pPr>
            <a:r>
              <a:rPr lang="en-US" sz="1600" dirty="0">
                <a:latin typeface="Perpetua" panose="02020502060401020303" pitchFamily="18" charset="0"/>
              </a:rPr>
              <a:t>the average number of </a:t>
            </a:r>
            <a:r>
              <a:rPr lang="en-US" sz="1600" dirty="0" err="1">
                <a:latin typeface="Perpetua" panose="02020502060401020303" pitchFamily="18" charset="0"/>
              </a:rPr>
              <a:t>unqiue</a:t>
            </a:r>
            <a:r>
              <a:rPr lang="en-US" sz="1600" dirty="0">
                <a:latin typeface="Perpetua" panose="02020502060401020303" pitchFamily="18" charset="0"/>
              </a:rPr>
              <a:t> items per </a:t>
            </a:r>
            <a:r>
              <a:rPr lang="en-US" sz="1600" dirty="0" smtClean="0">
                <a:latin typeface="Perpetua" panose="02020502060401020303" pitchFamily="18" charset="0"/>
              </a:rPr>
              <a:t>order</a:t>
            </a:r>
            <a:endParaRPr sz="1600" dirty="0">
              <a:solidFill>
                <a:schemeClr val="dk2"/>
              </a:solidFill>
              <a:latin typeface="Perpetua" panose="02020502060401020303" pitchFamily="18" charset="0"/>
              <a:ea typeface="Abel"/>
              <a:cs typeface="Abel"/>
              <a:sym typeface="Abel"/>
            </a:endParaRPr>
          </a:p>
        </p:txBody>
      </p:sp>
      <p:sp>
        <p:nvSpPr>
          <p:cNvPr id="2491" name="Google Shape;2491;p37"/>
          <p:cNvSpPr txBox="1"/>
          <p:nvPr/>
        </p:nvSpPr>
        <p:spPr>
          <a:xfrm>
            <a:off x="5967000" y="1576283"/>
            <a:ext cx="2609809" cy="529200"/>
          </a:xfrm>
          <a:prstGeom prst="rect">
            <a:avLst/>
          </a:prstGeom>
          <a:noFill/>
          <a:ln>
            <a:noFill/>
          </a:ln>
        </p:spPr>
        <p:txBody>
          <a:bodyPr spcFirstLastPara="1" wrap="square" lIns="91425" tIns="91425" rIns="91425" bIns="91425" anchor="t" anchorCtr="0">
            <a:noAutofit/>
          </a:bodyPr>
          <a:lstStyle/>
          <a:p>
            <a:pPr lvl="0" algn="ctr">
              <a:spcAft>
                <a:spcPts val="1600"/>
              </a:spcAft>
              <a:buSzPts val="1100"/>
            </a:pPr>
            <a:r>
              <a:rPr lang="en-US" sz="1600" dirty="0">
                <a:latin typeface="Perpetua" panose="02020502060401020303" pitchFamily="18" charset="0"/>
              </a:rPr>
              <a:t> </a:t>
            </a:r>
            <a:r>
              <a:rPr lang="en-US" sz="1600" dirty="0">
                <a:latin typeface="Perpetua" panose="02020502060401020303" pitchFamily="18" charset="0"/>
              </a:rPr>
              <a:t> the average number </a:t>
            </a:r>
            <a:r>
              <a:rPr lang="en-US" sz="1600" dirty="0" smtClean="0">
                <a:latin typeface="Perpetua" panose="02020502060401020303" pitchFamily="18" charset="0"/>
              </a:rPr>
              <a:t>of </a:t>
            </a:r>
            <a:r>
              <a:rPr lang="en-US" sz="1600" dirty="0">
                <a:latin typeface="Perpetua" panose="02020502060401020303" pitchFamily="18" charset="0"/>
              </a:rPr>
              <a:t>unique products per customer.</a:t>
            </a:r>
            <a:endParaRPr sz="1600" dirty="0">
              <a:solidFill>
                <a:schemeClr val="dk2"/>
              </a:solidFill>
              <a:latin typeface="Perpetua" panose="02020502060401020303" pitchFamily="18" charset="0"/>
              <a:ea typeface="Abel"/>
              <a:cs typeface="Abel"/>
              <a:sym typeface="Abel"/>
            </a:endParaRPr>
          </a:p>
        </p:txBody>
      </p:sp>
      <p:grpSp>
        <p:nvGrpSpPr>
          <p:cNvPr id="2523" name="Google Shape;2523;p37"/>
          <p:cNvGrpSpPr/>
          <p:nvPr/>
        </p:nvGrpSpPr>
        <p:grpSpPr>
          <a:xfrm flipH="1">
            <a:off x="-2856700" y="-1156777"/>
            <a:ext cx="4017967" cy="3644766"/>
            <a:chOff x="3166062" y="1034326"/>
            <a:chExt cx="6010422" cy="5452155"/>
          </a:xfrm>
        </p:grpSpPr>
        <p:sp>
          <p:nvSpPr>
            <p:cNvPr id="2524" name="Google Shape;2524;p37"/>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7"/>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p:cNvPicPr>
            <a:picLocks noChangeAspect="1"/>
          </p:cNvPicPr>
          <p:nvPr/>
        </p:nvPicPr>
        <p:blipFill rotWithShape="1">
          <a:blip r:embed="rId3"/>
          <a:srcRect l="18408" t="60147" r="61340" b="21636"/>
          <a:stretch/>
        </p:blipFill>
        <p:spPr>
          <a:xfrm>
            <a:off x="786083" y="2306602"/>
            <a:ext cx="2312581" cy="1183765"/>
          </a:xfrm>
          <a:prstGeom prst="rect">
            <a:avLst/>
          </a:prstGeom>
        </p:spPr>
      </p:pic>
      <p:pic>
        <p:nvPicPr>
          <p:cNvPr id="24" name="Picture 23"/>
          <p:cNvPicPr>
            <a:picLocks noChangeAspect="1"/>
          </p:cNvPicPr>
          <p:nvPr/>
        </p:nvPicPr>
        <p:blipFill rotWithShape="1">
          <a:blip r:embed="rId4"/>
          <a:srcRect l="18609" t="66010" r="68609" b="30125"/>
          <a:stretch/>
        </p:blipFill>
        <p:spPr>
          <a:xfrm>
            <a:off x="3585766" y="2476759"/>
            <a:ext cx="1901286" cy="323350"/>
          </a:xfrm>
          <a:prstGeom prst="rect">
            <a:avLst/>
          </a:prstGeom>
        </p:spPr>
      </p:pic>
      <p:pic>
        <p:nvPicPr>
          <p:cNvPr id="25" name="Picture 24"/>
          <p:cNvPicPr>
            <a:picLocks noChangeAspect="1"/>
          </p:cNvPicPr>
          <p:nvPr/>
        </p:nvPicPr>
        <p:blipFill rotWithShape="1">
          <a:blip r:embed="rId5"/>
          <a:srcRect l="18174" t="71575" r="66348" b="23478"/>
          <a:stretch/>
        </p:blipFill>
        <p:spPr>
          <a:xfrm>
            <a:off x="6313382" y="2464487"/>
            <a:ext cx="2176478" cy="391279"/>
          </a:xfrm>
          <a:prstGeom prst="rect">
            <a:avLst/>
          </a:prstGeom>
        </p:spPr>
      </p:pic>
    </p:spTree>
    <p:extLst>
      <p:ext uri="{BB962C8B-B14F-4D97-AF65-F5344CB8AC3E}">
        <p14:creationId xmlns:p14="http://schemas.microsoft.com/office/powerpoint/2010/main" val="83903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Perpetua Titling MT" panose="02020502060505020804" pitchFamily="18" charset="0"/>
              </a:rPr>
              <a:t>01</a:t>
            </a:r>
            <a:endParaRPr dirty="0">
              <a:latin typeface="Perpetua Titling MT" panose="02020502060505020804" pitchFamily="18" charset="0"/>
            </a:endParaRPr>
          </a:p>
        </p:txBody>
      </p:sp>
      <p:sp>
        <p:nvSpPr>
          <p:cNvPr id="2306" name="Google Shape;2306;p32"/>
          <p:cNvSpPr txBox="1">
            <a:spLocks noGrp="1"/>
          </p:cNvSpPr>
          <p:nvPr>
            <p:ph type="subTitle" idx="1"/>
          </p:nvPr>
        </p:nvSpPr>
        <p:spPr>
          <a:xfrm>
            <a:off x="52039" y="1561381"/>
            <a:ext cx="5756102" cy="2113541"/>
          </a:xfrm>
          <a:prstGeom prst="rect">
            <a:avLst/>
          </a:prstGeom>
        </p:spPr>
        <p:txBody>
          <a:bodyPr spcFirstLastPara="1" wrap="square" lIns="91425" tIns="91425" rIns="91425" bIns="91425" anchor="ctr" anchorCtr="0">
            <a:noAutofit/>
          </a:bodyPr>
          <a:lstStyle/>
          <a:p>
            <a:pPr>
              <a:buFont typeface="Courier New" panose="02070309020205020404" pitchFamily="49" charset="0"/>
              <a:buChar char="o"/>
            </a:pPr>
            <a:r>
              <a:rPr lang="en-US" dirty="0">
                <a:latin typeface="Perpetua" panose="02020502060401020303" pitchFamily="18" charset="0"/>
              </a:rPr>
              <a:t>Investigate data structure, identify missing values, and employ data visualization techniques.</a:t>
            </a:r>
          </a:p>
          <a:p>
            <a:pPr>
              <a:buFont typeface="Courier New" panose="02070309020205020404" pitchFamily="49" charset="0"/>
              <a:buChar char="o"/>
            </a:pPr>
            <a:r>
              <a:rPr lang="en-US" dirty="0">
                <a:latin typeface="Perpetua" panose="02020502060401020303" pitchFamily="18" charset="0"/>
              </a:rPr>
              <a:t>Conduct descriptive analysis to understand feature relationships and address data noise and missing values.</a:t>
            </a: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2165230" y="250166"/>
            <a:ext cx="3840349" cy="83748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200" dirty="0">
                <a:latin typeface="Palatino Linotype" panose="02040502050505030304" pitchFamily="18" charset="0"/>
              </a:rPr>
              <a:t>Exploratory Data Analysis (EDA)</a:t>
            </a:r>
            <a:endParaRPr lang="en-US" sz="3200" dirty="0">
              <a:latin typeface="Palatino Linotype" panose="02040502050505030304" pitchFamily="18" charset="0"/>
            </a:endParaRPr>
          </a:p>
        </p:txBody>
      </p:sp>
    </p:spTree>
    <p:extLst>
      <p:ext uri="{BB962C8B-B14F-4D97-AF65-F5344CB8AC3E}">
        <p14:creationId xmlns:p14="http://schemas.microsoft.com/office/powerpoint/2010/main" val="1615371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0" dirty="0" smtClean="0">
                <a:latin typeface="Perpetua Titling MT" panose="02020502060505020804" pitchFamily="18" charset="0"/>
              </a:rPr>
              <a:t>02</a:t>
            </a:r>
            <a:endParaRPr sz="8000" dirty="0">
              <a:latin typeface="Perpetua Titling MT" panose="02020502060505020804" pitchFamily="18" charset="0"/>
            </a:endParaRP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1915064" y="560360"/>
            <a:ext cx="4188843" cy="5272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Palatino Linotype" panose="02040502050505030304" pitchFamily="18" charset="0"/>
              </a:rPr>
              <a:t>Distribution Analysis</a:t>
            </a:r>
            <a:endParaRPr lang="en-US" sz="3200" dirty="0">
              <a:latin typeface="Agency FB" panose="020B0503020202020204" pitchFamily="34" charset="0"/>
              <a:cs typeface="+mj-cs"/>
            </a:endParaRPr>
          </a:p>
        </p:txBody>
      </p:sp>
    </p:spTree>
    <p:extLst>
      <p:ext uri="{BB962C8B-B14F-4D97-AF65-F5344CB8AC3E}">
        <p14:creationId xmlns:p14="http://schemas.microsoft.com/office/powerpoint/2010/main" val="19204506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03"/>
        <p:cNvGrpSpPr/>
        <p:nvPr/>
      </p:nvGrpSpPr>
      <p:grpSpPr>
        <a:xfrm>
          <a:off x="0" y="0"/>
          <a:ext cx="0" cy="0"/>
          <a:chOff x="0" y="0"/>
          <a:chExt cx="0" cy="0"/>
        </a:xfrm>
      </p:grpSpPr>
      <p:grpSp>
        <p:nvGrpSpPr>
          <p:cNvPr id="3829" name="Google Shape;3829;p54"/>
          <p:cNvGrpSpPr/>
          <p:nvPr/>
        </p:nvGrpSpPr>
        <p:grpSpPr>
          <a:xfrm>
            <a:off x="-105617" y="620203"/>
            <a:ext cx="9044398" cy="4636869"/>
            <a:chOff x="1397225" y="1410350"/>
            <a:chExt cx="4786300" cy="2774500"/>
          </a:xfrm>
        </p:grpSpPr>
        <p:grpSp>
          <p:nvGrpSpPr>
            <p:cNvPr id="3830" name="Google Shape;3830;p54"/>
            <p:cNvGrpSpPr/>
            <p:nvPr/>
          </p:nvGrpSpPr>
          <p:grpSpPr>
            <a:xfrm>
              <a:off x="4293400" y="2574725"/>
              <a:ext cx="84425" cy="80100"/>
              <a:chOff x="4293400" y="2574725"/>
              <a:chExt cx="84425" cy="80100"/>
            </a:xfrm>
          </p:grpSpPr>
          <p:sp>
            <p:nvSpPr>
              <p:cNvPr id="3831" name="Google Shape;3831;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2"/>
              </a:solidFill>
              <a:ln>
                <a:noFill/>
              </a:ln>
            </p:spPr>
          </p:sp>
          <p:sp>
            <p:nvSpPr>
              <p:cNvPr id="3832" name="Google Shape;3832;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54"/>
            <p:cNvGrpSpPr/>
            <p:nvPr/>
          </p:nvGrpSpPr>
          <p:grpSpPr>
            <a:xfrm>
              <a:off x="4000175" y="1462675"/>
              <a:ext cx="1917275" cy="1140875"/>
              <a:chOff x="4000175" y="1462675"/>
              <a:chExt cx="1917275" cy="1140875"/>
            </a:xfrm>
          </p:grpSpPr>
          <p:sp>
            <p:nvSpPr>
              <p:cNvPr id="3834" name="Google Shape;3834;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2"/>
              </a:solidFill>
              <a:ln>
                <a:noFill/>
              </a:ln>
            </p:spPr>
          </p:sp>
          <p:grpSp>
            <p:nvGrpSpPr>
              <p:cNvPr id="3835" name="Google Shape;3835;p54"/>
              <p:cNvGrpSpPr/>
              <p:nvPr/>
            </p:nvGrpSpPr>
            <p:grpSpPr>
              <a:xfrm>
                <a:off x="4000175" y="1462675"/>
                <a:ext cx="1917275" cy="1140875"/>
                <a:chOff x="4000175" y="1462675"/>
                <a:chExt cx="1917275" cy="1140875"/>
              </a:xfrm>
            </p:grpSpPr>
            <p:sp>
              <p:nvSpPr>
                <p:cNvPr id="3836" name="Google Shape;3836;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2"/>
                </a:solidFill>
                <a:ln>
                  <a:noFill/>
                </a:ln>
              </p:spPr>
            </p:sp>
            <p:sp>
              <p:nvSpPr>
                <p:cNvPr id="3837" name="Google Shape;3837;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2" name="Google Shape;3842;p54"/>
            <p:cNvGrpSpPr/>
            <p:nvPr/>
          </p:nvGrpSpPr>
          <p:grpSpPr>
            <a:xfrm>
              <a:off x="3960625" y="2587825"/>
              <a:ext cx="94050" cy="104125"/>
              <a:chOff x="3960625" y="2587825"/>
              <a:chExt cx="94050" cy="104125"/>
            </a:xfrm>
          </p:grpSpPr>
          <p:sp>
            <p:nvSpPr>
              <p:cNvPr id="3843" name="Google Shape;3843;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2"/>
              </a:solidFill>
              <a:ln>
                <a:noFill/>
              </a:ln>
            </p:spPr>
          </p:sp>
          <p:sp>
            <p:nvSpPr>
              <p:cNvPr id="3844" name="Google Shape;3844;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4"/>
            <p:cNvGrpSpPr/>
            <p:nvPr/>
          </p:nvGrpSpPr>
          <p:grpSpPr>
            <a:xfrm>
              <a:off x="3765350" y="2500900"/>
              <a:ext cx="173600" cy="187925"/>
              <a:chOff x="3765350" y="2500900"/>
              <a:chExt cx="173600" cy="187925"/>
            </a:xfrm>
          </p:grpSpPr>
          <p:sp>
            <p:nvSpPr>
              <p:cNvPr id="3846" name="Google Shape;3846;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2"/>
              </a:solidFill>
              <a:ln>
                <a:noFill/>
              </a:ln>
            </p:spPr>
          </p:sp>
          <p:sp>
            <p:nvSpPr>
              <p:cNvPr id="3847" name="Google Shape;3847;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54"/>
            <p:cNvGrpSpPr/>
            <p:nvPr/>
          </p:nvGrpSpPr>
          <p:grpSpPr>
            <a:xfrm>
              <a:off x="3750475" y="2481850"/>
              <a:ext cx="85125" cy="51800"/>
              <a:chOff x="3750475" y="2481850"/>
              <a:chExt cx="85125" cy="51800"/>
            </a:xfrm>
          </p:grpSpPr>
          <p:sp>
            <p:nvSpPr>
              <p:cNvPr id="3853" name="Google Shape;3853;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2"/>
              </a:solidFill>
              <a:ln>
                <a:noFill/>
              </a:ln>
            </p:spPr>
          </p:sp>
        </p:grpSp>
        <p:grpSp>
          <p:nvGrpSpPr>
            <p:cNvPr id="3855" name="Google Shape;3855;p54"/>
            <p:cNvGrpSpPr/>
            <p:nvPr/>
          </p:nvGrpSpPr>
          <p:grpSpPr>
            <a:xfrm>
              <a:off x="3627175" y="2432450"/>
              <a:ext cx="172100" cy="169075"/>
              <a:chOff x="3627175" y="2432450"/>
              <a:chExt cx="172100" cy="169075"/>
            </a:xfrm>
          </p:grpSpPr>
          <p:sp>
            <p:nvSpPr>
              <p:cNvPr id="3856" name="Google Shape;3856;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2"/>
              </a:solidFill>
              <a:ln>
                <a:noFill/>
              </a:ln>
            </p:spPr>
          </p:sp>
          <p:sp>
            <p:nvSpPr>
              <p:cNvPr id="3858" name="Google Shape;3858;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2"/>
              </a:solidFill>
              <a:ln>
                <a:noFill/>
              </a:ln>
            </p:spPr>
          </p:sp>
        </p:grpSp>
        <p:grpSp>
          <p:nvGrpSpPr>
            <p:cNvPr id="3859" name="Google Shape;3859;p54"/>
            <p:cNvGrpSpPr/>
            <p:nvPr/>
          </p:nvGrpSpPr>
          <p:grpSpPr>
            <a:xfrm>
              <a:off x="3561536" y="2585450"/>
              <a:ext cx="61539" cy="99045"/>
              <a:chOff x="3561536" y="2585450"/>
              <a:chExt cx="61539" cy="99045"/>
            </a:xfrm>
          </p:grpSpPr>
          <p:sp>
            <p:nvSpPr>
              <p:cNvPr id="3860" name="Google Shape;3860;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2"/>
              </a:solidFill>
              <a:ln>
                <a:noFill/>
              </a:ln>
            </p:spPr>
          </p:sp>
        </p:grpSp>
        <p:grpSp>
          <p:nvGrpSpPr>
            <p:cNvPr id="3862" name="Google Shape;3862;p54"/>
            <p:cNvGrpSpPr/>
            <p:nvPr/>
          </p:nvGrpSpPr>
          <p:grpSpPr>
            <a:xfrm>
              <a:off x="3906325" y="1984500"/>
              <a:ext cx="156075" cy="262825"/>
              <a:chOff x="3906325" y="1984500"/>
              <a:chExt cx="156075" cy="262825"/>
            </a:xfrm>
          </p:grpSpPr>
          <p:sp>
            <p:nvSpPr>
              <p:cNvPr id="3863" name="Google Shape;3863;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2"/>
              </a:solidFill>
              <a:ln>
                <a:noFill/>
              </a:ln>
            </p:spPr>
          </p:sp>
          <p:sp>
            <p:nvSpPr>
              <p:cNvPr id="3864" name="Google Shape;3864;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4"/>
            <p:cNvGrpSpPr/>
            <p:nvPr/>
          </p:nvGrpSpPr>
          <p:grpSpPr>
            <a:xfrm>
              <a:off x="1397225" y="1637375"/>
              <a:ext cx="1401575" cy="1228250"/>
              <a:chOff x="1397225" y="1637375"/>
              <a:chExt cx="1401575" cy="1228250"/>
            </a:xfrm>
          </p:grpSpPr>
          <p:sp>
            <p:nvSpPr>
              <p:cNvPr id="3866" name="Google Shape;3866;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2"/>
              </a:solidFill>
              <a:ln>
                <a:noFill/>
              </a:ln>
            </p:spPr>
          </p:sp>
          <p:grpSp>
            <p:nvGrpSpPr>
              <p:cNvPr id="3867" name="Google Shape;3867;p54"/>
              <p:cNvGrpSpPr/>
              <p:nvPr/>
            </p:nvGrpSpPr>
            <p:grpSpPr>
              <a:xfrm>
                <a:off x="1397225" y="1637375"/>
                <a:ext cx="1398775" cy="1228250"/>
                <a:chOff x="1397225" y="1637375"/>
                <a:chExt cx="1398775" cy="1228250"/>
              </a:xfrm>
            </p:grpSpPr>
            <p:sp>
              <p:nvSpPr>
                <p:cNvPr id="3868" name="Google Shape;3868;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0" name="Google Shape;3870;p54"/>
            <p:cNvGrpSpPr/>
            <p:nvPr/>
          </p:nvGrpSpPr>
          <p:grpSpPr>
            <a:xfrm>
              <a:off x="2605700" y="3152850"/>
              <a:ext cx="594125" cy="616250"/>
              <a:chOff x="2605700" y="3152850"/>
              <a:chExt cx="594125" cy="616250"/>
            </a:xfrm>
          </p:grpSpPr>
          <p:sp>
            <p:nvSpPr>
              <p:cNvPr id="3871" name="Google Shape;3871;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2"/>
              </a:solidFill>
              <a:ln>
                <a:noFill/>
              </a:ln>
            </p:spPr>
          </p:sp>
          <p:sp>
            <p:nvSpPr>
              <p:cNvPr id="3872" name="Google Shape;3872;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4"/>
            <p:cNvGrpSpPr/>
            <p:nvPr/>
          </p:nvGrpSpPr>
          <p:grpSpPr>
            <a:xfrm>
              <a:off x="2680375" y="3423800"/>
              <a:ext cx="182975" cy="761050"/>
              <a:chOff x="2680375" y="3423800"/>
              <a:chExt cx="182975" cy="761050"/>
            </a:xfrm>
          </p:grpSpPr>
          <p:sp>
            <p:nvSpPr>
              <p:cNvPr id="3874" name="Google Shape;3874;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2"/>
              </a:solidFill>
              <a:ln>
                <a:noFill/>
              </a:ln>
            </p:spPr>
          </p:sp>
          <p:sp>
            <p:nvSpPr>
              <p:cNvPr id="3875" name="Google Shape;3875;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54"/>
            <p:cNvGrpSpPr/>
            <p:nvPr/>
          </p:nvGrpSpPr>
          <p:grpSpPr>
            <a:xfrm>
              <a:off x="3918000" y="3561900"/>
              <a:ext cx="236225" cy="207100"/>
              <a:chOff x="3918000" y="3561900"/>
              <a:chExt cx="236225" cy="207100"/>
            </a:xfrm>
          </p:grpSpPr>
          <p:sp>
            <p:nvSpPr>
              <p:cNvPr id="3877" name="Google Shape;3877;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2"/>
              </a:solidFill>
              <a:ln>
                <a:noFill/>
              </a:ln>
            </p:spPr>
          </p:sp>
          <p:sp>
            <p:nvSpPr>
              <p:cNvPr id="3878" name="Google Shape;3878;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9" name="Google Shape;3879;p54"/>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4"/>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4"/>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2" name="Google Shape;3882;p54"/>
            <p:cNvGrpSpPr/>
            <p:nvPr/>
          </p:nvGrpSpPr>
          <p:grpSpPr>
            <a:xfrm>
              <a:off x="1922950" y="1410350"/>
              <a:ext cx="1252825" cy="1162875"/>
              <a:chOff x="1922950" y="1410350"/>
              <a:chExt cx="1252825" cy="1162875"/>
            </a:xfrm>
          </p:grpSpPr>
          <p:sp>
            <p:nvSpPr>
              <p:cNvPr id="3883" name="Google Shape;3883;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9" name="Google Shape;3899;p54"/>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4"/>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4"/>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4"/>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4"/>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4"/>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4"/>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4"/>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4"/>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4"/>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4"/>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4"/>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4"/>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4"/>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4"/>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4"/>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4"/>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4"/>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4"/>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4"/>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4"/>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4"/>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1" name="Google Shape;3921;p54"/>
            <p:cNvGrpSpPr/>
            <p:nvPr/>
          </p:nvGrpSpPr>
          <p:grpSpPr>
            <a:xfrm>
              <a:off x="2711750" y="3572300"/>
              <a:ext cx="230725" cy="598425"/>
              <a:chOff x="2711750" y="3572300"/>
              <a:chExt cx="230725" cy="598425"/>
            </a:xfrm>
          </p:grpSpPr>
          <p:sp>
            <p:nvSpPr>
              <p:cNvPr id="3922" name="Google Shape;3922;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4" name="Google Shape;3924;p54"/>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5" name="Google Shape;3925;p54"/>
            <p:cNvGrpSpPr/>
            <p:nvPr/>
          </p:nvGrpSpPr>
          <p:grpSpPr>
            <a:xfrm>
              <a:off x="3781475" y="1624825"/>
              <a:ext cx="153300" cy="166375"/>
              <a:chOff x="3781475" y="1624825"/>
              <a:chExt cx="153300" cy="166375"/>
            </a:xfrm>
          </p:grpSpPr>
          <p:sp>
            <p:nvSpPr>
              <p:cNvPr id="3926" name="Google Shape;3926;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0" name="Google Shape;3930;p54"/>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4"/>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4"/>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4"/>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4"/>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4"/>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4"/>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7" name="Google Shape;3937;p54"/>
            <p:cNvGrpSpPr/>
            <p:nvPr/>
          </p:nvGrpSpPr>
          <p:grpSpPr>
            <a:xfrm>
              <a:off x="5068275" y="3161675"/>
              <a:ext cx="664875" cy="222850"/>
              <a:chOff x="5068275" y="3161675"/>
              <a:chExt cx="664875" cy="222850"/>
            </a:xfrm>
          </p:grpSpPr>
          <p:sp>
            <p:nvSpPr>
              <p:cNvPr id="3938" name="Google Shape;3938;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2" name="Google Shape;3942;p54"/>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4"/>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4"/>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4"/>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4"/>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4"/>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4"/>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4"/>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4"/>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4"/>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4"/>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4"/>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4"/>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4"/>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4"/>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4"/>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4"/>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4"/>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4"/>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4"/>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4"/>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4"/>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4"/>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4"/>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4"/>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4"/>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4"/>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4"/>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4"/>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1" name="Google Shape;3971;p54"/>
            <p:cNvGrpSpPr/>
            <p:nvPr/>
          </p:nvGrpSpPr>
          <p:grpSpPr>
            <a:xfrm>
              <a:off x="3586375" y="2281300"/>
              <a:ext cx="125025" cy="175275"/>
              <a:chOff x="3586375" y="2281300"/>
              <a:chExt cx="125025" cy="175275"/>
            </a:xfrm>
          </p:grpSpPr>
          <p:sp>
            <p:nvSpPr>
              <p:cNvPr id="3972" name="Google Shape;3972;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4" name="Google Shape;3974;p54"/>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5" name="Google Shape;3975;p54"/>
            <p:cNvGrpSpPr/>
            <p:nvPr/>
          </p:nvGrpSpPr>
          <p:grpSpPr>
            <a:xfrm>
              <a:off x="5298975" y="3412225"/>
              <a:ext cx="576450" cy="616225"/>
              <a:chOff x="5298975" y="3412225"/>
              <a:chExt cx="576450" cy="616225"/>
            </a:xfrm>
          </p:grpSpPr>
          <p:sp>
            <p:nvSpPr>
              <p:cNvPr id="3976" name="Google Shape;3976;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54"/>
            <p:cNvGrpSpPr/>
            <p:nvPr/>
          </p:nvGrpSpPr>
          <p:grpSpPr>
            <a:xfrm>
              <a:off x="5952300" y="3852150"/>
              <a:ext cx="231225" cy="287200"/>
              <a:chOff x="5952300" y="3852150"/>
              <a:chExt cx="231225" cy="287200"/>
            </a:xfrm>
          </p:grpSpPr>
          <p:sp>
            <p:nvSpPr>
              <p:cNvPr id="3979" name="Google Shape;3979;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54"/>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4"/>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4"/>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4"/>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4"/>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4"/>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4"/>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4"/>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9" name="Google Shape;3989;p54"/>
            <p:cNvGrpSpPr/>
            <p:nvPr/>
          </p:nvGrpSpPr>
          <p:grpSpPr>
            <a:xfrm>
              <a:off x="4842300" y="3099950"/>
              <a:ext cx="31425" cy="59650"/>
              <a:chOff x="4842300" y="3099950"/>
              <a:chExt cx="31425" cy="59650"/>
            </a:xfrm>
          </p:grpSpPr>
          <p:sp>
            <p:nvSpPr>
              <p:cNvPr id="3990" name="Google Shape;3990;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4" name="Google Shape;3994;p54"/>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4"/>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4"/>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4"/>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4"/>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4"/>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4"/>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4"/>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2" name="Google Shape;4002;p54"/>
            <p:cNvGrpSpPr/>
            <p:nvPr/>
          </p:nvGrpSpPr>
          <p:grpSpPr>
            <a:xfrm>
              <a:off x="3866750" y="2520350"/>
              <a:ext cx="78475" cy="60700"/>
              <a:chOff x="3866750" y="2520350"/>
              <a:chExt cx="78475" cy="60700"/>
            </a:xfrm>
          </p:grpSpPr>
          <p:sp>
            <p:nvSpPr>
              <p:cNvPr id="4003" name="Google Shape;4003;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7" name="Google Shape;4007;p54"/>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4"/>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4"/>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4"/>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4"/>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4"/>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4"/>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4"/>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4"/>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4"/>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4"/>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4"/>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4"/>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4"/>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4"/>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4"/>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4"/>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4"/>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4"/>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4"/>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4"/>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4"/>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4"/>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4"/>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4"/>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4"/>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4"/>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4"/>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4"/>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4"/>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4"/>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4"/>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4"/>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4"/>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4"/>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4"/>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4"/>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4"/>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4"/>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4"/>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4"/>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4"/>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9" name="Google Shape;4049;p54"/>
            <p:cNvGrpSpPr/>
            <p:nvPr/>
          </p:nvGrpSpPr>
          <p:grpSpPr>
            <a:xfrm>
              <a:off x="3450375" y="3038225"/>
              <a:ext cx="132875" cy="99400"/>
              <a:chOff x="3450375" y="3038225"/>
              <a:chExt cx="132875" cy="99400"/>
            </a:xfrm>
          </p:grpSpPr>
          <p:sp>
            <p:nvSpPr>
              <p:cNvPr id="4050" name="Google Shape;4050;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2" name="Google Shape;4052;p54"/>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4"/>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4"/>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4"/>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4"/>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4"/>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4"/>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4"/>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4"/>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4"/>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4"/>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4"/>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4"/>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4"/>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4"/>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4"/>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4"/>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4"/>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4"/>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4"/>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4"/>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4"/>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4"/>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4"/>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4"/>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4"/>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4"/>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4"/>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4"/>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4"/>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4"/>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4"/>
            <p:cNvSpPr/>
            <p:nvPr/>
          </p:nvSpPr>
          <p:spPr>
            <a:xfrm>
              <a:off x="4298825" y="2603000"/>
              <a:ext cx="2625" cy="2650"/>
            </a:xfrm>
            <a:custGeom>
              <a:avLst/>
              <a:gdLst/>
              <a:ahLst/>
              <a:cxnLst/>
              <a:rect l="l" t="t" r="r" b="b"/>
              <a:pathLst>
                <a:path w="105" h="106" fill="none" extrusionOk="0">
                  <a:moveTo>
                    <a:pt x="105" y="105"/>
                  </a:moveTo>
                  <a:lnTo>
                    <a:pt x="0" y="1"/>
                  </a:lnTo>
                </a:path>
              </a:pathLst>
            </a:custGeom>
            <a:solidFill>
              <a:schemeClr val="lt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4"/>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4"/>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4"/>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5" name="Google Shape;3825;p54"/>
          <p:cNvSpPr/>
          <p:nvPr/>
        </p:nvSpPr>
        <p:spPr>
          <a:xfrm>
            <a:off x="1101932" y="232768"/>
            <a:ext cx="6377962" cy="44614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txBox="1">
            <a:spLocks noGrp="1"/>
          </p:cNvSpPr>
          <p:nvPr>
            <p:ph type="title"/>
          </p:nvPr>
        </p:nvSpPr>
        <p:spPr>
          <a:xfrm>
            <a:off x="461215" y="151151"/>
            <a:ext cx="7704000" cy="572700"/>
          </a:xfrm>
          <a:prstGeom prst="rect">
            <a:avLst/>
          </a:prstGeom>
        </p:spPr>
        <p:txBody>
          <a:bodyPr spcFirstLastPara="1" wrap="square" lIns="91425" tIns="91425" rIns="91425" bIns="91425" anchor="ctr" anchorCtr="0">
            <a:noAutofit/>
          </a:bodyPr>
          <a:lstStyle/>
          <a:p>
            <a:r>
              <a:rPr lang="en-US" sz="3200" b="1" dirty="0">
                <a:latin typeface="Perpetua" panose="02020502060401020303" pitchFamily="18" charset="0"/>
              </a:rPr>
              <a:t>Explore Customers by Country</a:t>
            </a:r>
          </a:p>
        </p:txBody>
      </p:sp>
      <p:sp>
        <p:nvSpPr>
          <p:cNvPr id="4110" name="Google Shape;4110;p54"/>
          <p:cNvSpPr/>
          <p:nvPr/>
        </p:nvSpPr>
        <p:spPr>
          <a:xfrm rot="10800000">
            <a:off x="-74" y="-2"/>
            <a:ext cx="1257380" cy="714981"/>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sp>
        <p:nvSpPr>
          <p:cNvPr id="4111" name="Google Shape;4111;p54"/>
          <p:cNvSpPr/>
          <p:nvPr/>
        </p:nvSpPr>
        <p:spPr>
          <a:xfrm rot="10800000" flipH="1">
            <a:off x="7887700" y="-106"/>
            <a:ext cx="1256506" cy="714484"/>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pic>
        <p:nvPicPr>
          <p:cNvPr id="6" name="Picture 5"/>
          <p:cNvPicPr>
            <a:picLocks noChangeAspect="1"/>
          </p:cNvPicPr>
          <p:nvPr/>
        </p:nvPicPr>
        <p:blipFill rotWithShape="1">
          <a:blip r:embed="rId3"/>
          <a:srcRect l="20993" t="26125" r="6435" b="6783"/>
          <a:stretch/>
        </p:blipFill>
        <p:spPr>
          <a:xfrm>
            <a:off x="771276" y="995770"/>
            <a:ext cx="7125255" cy="3705279"/>
          </a:xfrm>
          <a:prstGeom prst="rect">
            <a:avLst/>
          </a:prstGeom>
        </p:spPr>
      </p:pic>
      <p:pic>
        <p:nvPicPr>
          <p:cNvPr id="8" name="Picture 7"/>
          <p:cNvPicPr>
            <a:picLocks noChangeAspect="1"/>
          </p:cNvPicPr>
          <p:nvPr/>
        </p:nvPicPr>
        <p:blipFill rotWithShape="1">
          <a:blip r:embed="rId4"/>
          <a:srcRect l="23391" t="78897" r="8783" b="12764"/>
          <a:stretch/>
        </p:blipFill>
        <p:spPr>
          <a:xfrm>
            <a:off x="946111" y="4620051"/>
            <a:ext cx="7212904" cy="498809"/>
          </a:xfrm>
          <a:prstGeom prst="rect">
            <a:avLst/>
          </a:prstGeom>
        </p:spPr>
      </p:pic>
    </p:spTree>
    <p:extLst>
      <p:ext uri="{BB962C8B-B14F-4D97-AF65-F5344CB8AC3E}">
        <p14:creationId xmlns:p14="http://schemas.microsoft.com/office/powerpoint/2010/main" val="1381054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3"/>
        <p:cNvGrpSpPr/>
        <p:nvPr/>
      </p:nvGrpSpPr>
      <p:grpSpPr>
        <a:xfrm>
          <a:off x="0" y="0"/>
          <a:ext cx="0" cy="0"/>
          <a:chOff x="0" y="0"/>
          <a:chExt cx="0" cy="0"/>
        </a:xfrm>
      </p:grpSpPr>
      <p:grpSp>
        <p:nvGrpSpPr>
          <p:cNvPr id="3829" name="Google Shape;3829;p54"/>
          <p:cNvGrpSpPr/>
          <p:nvPr/>
        </p:nvGrpSpPr>
        <p:grpSpPr>
          <a:xfrm>
            <a:off x="-105617" y="620203"/>
            <a:ext cx="9044398" cy="4636869"/>
            <a:chOff x="1397225" y="1410350"/>
            <a:chExt cx="4786300" cy="2774500"/>
          </a:xfrm>
        </p:grpSpPr>
        <p:grpSp>
          <p:nvGrpSpPr>
            <p:cNvPr id="3830" name="Google Shape;3830;p54"/>
            <p:cNvGrpSpPr/>
            <p:nvPr/>
          </p:nvGrpSpPr>
          <p:grpSpPr>
            <a:xfrm>
              <a:off x="4293400" y="2574725"/>
              <a:ext cx="84425" cy="80100"/>
              <a:chOff x="4293400" y="2574725"/>
              <a:chExt cx="84425" cy="80100"/>
            </a:xfrm>
          </p:grpSpPr>
          <p:sp>
            <p:nvSpPr>
              <p:cNvPr id="3831" name="Google Shape;3831;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2"/>
              </a:solidFill>
              <a:ln>
                <a:noFill/>
              </a:ln>
            </p:spPr>
          </p:sp>
          <p:sp>
            <p:nvSpPr>
              <p:cNvPr id="3832" name="Google Shape;3832;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54"/>
            <p:cNvGrpSpPr/>
            <p:nvPr/>
          </p:nvGrpSpPr>
          <p:grpSpPr>
            <a:xfrm>
              <a:off x="4000175" y="1462675"/>
              <a:ext cx="1917275" cy="1140875"/>
              <a:chOff x="4000175" y="1462675"/>
              <a:chExt cx="1917275" cy="1140875"/>
            </a:xfrm>
          </p:grpSpPr>
          <p:sp>
            <p:nvSpPr>
              <p:cNvPr id="3834" name="Google Shape;3834;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2"/>
              </a:solidFill>
              <a:ln>
                <a:noFill/>
              </a:ln>
            </p:spPr>
          </p:sp>
          <p:grpSp>
            <p:nvGrpSpPr>
              <p:cNvPr id="3835" name="Google Shape;3835;p54"/>
              <p:cNvGrpSpPr/>
              <p:nvPr/>
            </p:nvGrpSpPr>
            <p:grpSpPr>
              <a:xfrm>
                <a:off x="4000175" y="1462675"/>
                <a:ext cx="1917275" cy="1140875"/>
                <a:chOff x="4000175" y="1462675"/>
                <a:chExt cx="1917275" cy="1140875"/>
              </a:xfrm>
            </p:grpSpPr>
            <p:sp>
              <p:nvSpPr>
                <p:cNvPr id="3836" name="Google Shape;3836;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2"/>
                </a:solidFill>
                <a:ln>
                  <a:noFill/>
                </a:ln>
              </p:spPr>
            </p:sp>
            <p:sp>
              <p:nvSpPr>
                <p:cNvPr id="3837" name="Google Shape;3837;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2" name="Google Shape;3842;p54"/>
            <p:cNvGrpSpPr/>
            <p:nvPr/>
          </p:nvGrpSpPr>
          <p:grpSpPr>
            <a:xfrm>
              <a:off x="3960625" y="2587825"/>
              <a:ext cx="94050" cy="104125"/>
              <a:chOff x="3960625" y="2587825"/>
              <a:chExt cx="94050" cy="104125"/>
            </a:xfrm>
          </p:grpSpPr>
          <p:sp>
            <p:nvSpPr>
              <p:cNvPr id="3843" name="Google Shape;3843;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2"/>
              </a:solidFill>
              <a:ln>
                <a:noFill/>
              </a:ln>
            </p:spPr>
          </p:sp>
          <p:sp>
            <p:nvSpPr>
              <p:cNvPr id="3844" name="Google Shape;3844;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4"/>
            <p:cNvGrpSpPr/>
            <p:nvPr/>
          </p:nvGrpSpPr>
          <p:grpSpPr>
            <a:xfrm>
              <a:off x="3765350" y="2500900"/>
              <a:ext cx="173600" cy="187925"/>
              <a:chOff x="3765350" y="2500900"/>
              <a:chExt cx="173600" cy="187925"/>
            </a:xfrm>
          </p:grpSpPr>
          <p:sp>
            <p:nvSpPr>
              <p:cNvPr id="3846" name="Google Shape;3846;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2"/>
              </a:solidFill>
              <a:ln>
                <a:noFill/>
              </a:ln>
            </p:spPr>
          </p:sp>
          <p:sp>
            <p:nvSpPr>
              <p:cNvPr id="3847" name="Google Shape;3847;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54"/>
            <p:cNvGrpSpPr/>
            <p:nvPr/>
          </p:nvGrpSpPr>
          <p:grpSpPr>
            <a:xfrm>
              <a:off x="3750475" y="2481850"/>
              <a:ext cx="85125" cy="51800"/>
              <a:chOff x="3750475" y="2481850"/>
              <a:chExt cx="85125" cy="51800"/>
            </a:xfrm>
          </p:grpSpPr>
          <p:sp>
            <p:nvSpPr>
              <p:cNvPr id="3853" name="Google Shape;3853;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2"/>
              </a:solidFill>
              <a:ln>
                <a:noFill/>
              </a:ln>
            </p:spPr>
          </p:sp>
        </p:grpSp>
        <p:grpSp>
          <p:nvGrpSpPr>
            <p:cNvPr id="3855" name="Google Shape;3855;p54"/>
            <p:cNvGrpSpPr/>
            <p:nvPr/>
          </p:nvGrpSpPr>
          <p:grpSpPr>
            <a:xfrm>
              <a:off x="3627175" y="2432450"/>
              <a:ext cx="172100" cy="169075"/>
              <a:chOff x="3627175" y="2432450"/>
              <a:chExt cx="172100" cy="169075"/>
            </a:xfrm>
          </p:grpSpPr>
          <p:sp>
            <p:nvSpPr>
              <p:cNvPr id="3856" name="Google Shape;3856;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2"/>
              </a:solidFill>
              <a:ln>
                <a:noFill/>
              </a:ln>
            </p:spPr>
          </p:sp>
          <p:sp>
            <p:nvSpPr>
              <p:cNvPr id="3858" name="Google Shape;3858;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2"/>
              </a:solidFill>
              <a:ln>
                <a:noFill/>
              </a:ln>
            </p:spPr>
          </p:sp>
        </p:grpSp>
        <p:grpSp>
          <p:nvGrpSpPr>
            <p:cNvPr id="3859" name="Google Shape;3859;p54"/>
            <p:cNvGrpSpPr/>
            <p:nvPr/>
          </p:nvGrpSpPr>
          <p:grpSpPr>
            <a:xfrm>
              <a:off x="3561536" y="2585450"/>
              <a:ext cx="61539" cy="99045"/>
              <a:chOff x="3561536" y="2585450"/>
              <a:chExt cx="61539" cy="99045"/>
            </a:xfrm>
          </p:grpSpPr>
          <p:sp>
            <p:nvSpPr>
              <p:cNvPr id="3860" name="Google Shape;3860;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2"/>
              </a:solidFill>
              <a:ln>
                <a:noFill/>
              </a:ln>
            </p:spPr>
          </p:sp>
        </p:grpSp>
        <p:grpSp>
          <p:nvGrpSpPr>
            <p:cNvPr id="3862" name="Google Shape;3862;p54"/>
            <p:cNvGrpSpPr/>
            <p:nvPr/>
          </p:nvGrpSpPr>
          <p:grpSpPr>
            <a:xfrm>
              <a:off x="3906325" y="1984500"/>
              <a:ext cx="156075" cy="262825"/>
              <a:chOff x="3906325" y="1984500"/>
              <a:chExt cx="156075" cy="262825"/>
            </a:xfrm>
          </p:grpSpPr>
          <p:sp>
            <p:nvSpPr>
              <p:cNvPr id="3863" name="Google Shape;3863;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2"/>
              </a:solidFill>
              <a:ln>
                <a:noFill/>
              </a:ln>
            </p:spPr>
          </p:sp>
          <p:sp>
            <p:nvSpPr>
              <p:cNvPr id="3864" name="Google Shape;3864;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4"/>
            <p:cNvGrpSpPr/>
            <p:nvPr/>
          </p:nvGrpSpPr>
          <p:grpSpPr>
            <a:xfrm>
              <a:off x="1397225" y="1637375"/>
              <a:ext cx="1401575" cy="1228250"/>
              <a:chOff x="1397225" y="1637375"/>
              <a:chExt cx="1401575" cy="1228250"/>
            </a:xfrm>
          </p:grpSpPr>
          <p:sp>
            <p:nvSpPr>
              <p:cNvPr id="3866" name="Google Shape;3866;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2"/>
              </a:solidFill>
              <a:ln>
                <a:noFill/>
              </a:ln>
            </p:spPr>
          </p:sp>
          <p:grpSp>
            <p:nvGrpSpPr>
              <p:cNvPr id="3867" name="Google Shape;3867;p54"/>
              <p:cNvGrpSpPr/>
              <p:nvPr/>
            </p:nvGrpSpPr>
            <p:grpSpPr>
              <a:xfrm>
                <a:off x="1397225" y="1637375"/>
                <a:ext cx="1398775" cy="1228250"/>
                <a:chOff x="1397225" y="1637375"/>
                <a:chExt cx="1398775" cy="1228250"/>
              </a:xfrm>
            </p:grpSpPr>
            <p:sp>
              <p:nvSpPr>
                <p:cNvPr id="3868" name="Google Shape;3868;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0" name="Google Shape;3870;p54"/>
            <p:cNvGrpSpPr/>
            <p:nvPr/>
          </p:nvGrpSpPr>
          <p:grpSpPr>
            <a:xfrm>
              <a:off x="2605700" y="3152850"/>
              <a:ext cx="594125" cy="616250"/>
              <a:chOff x="2605700" y="3152850"/>
              <a:chExt cx="594125" cy="616250"/>
            </a:xfrm>
          </p:grpSpPr>
          <p:sp>
            <p:nvSpPr>
              <p:cNvPr id="3871" name="Google Shape;3871;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2"/>
              </a:solidFill>
              <a:ln>
                <a:noFill/>
              </a:ln>
            </p:spPr>
          </p:sp>
          <p:sp>
            <p:nvSpPr>
              <p:cNvPr id="3872" name="Google Shape;3872;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4"/>
            <p:cNvGrpSpPr/>
            <p:nvPr/>
          </p:nvGrpSpPr>
          <p:grpSpPr>
            <a:xfrm>
              <a:off x="2680375" y="3423800"/>
              <a:ext cx="182975" cy="761050"/>
              <a:chOff x="2680375" y="3423800"/>
              <a:chExt cx="182975" cy="761050"/>
            </a:xfrm>
          </p:grpSpPr>
          <p:sp>
            <p:nvSpPr>
              <p:cNvPr id="3874" name="Google Shape;3874;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2"/>
              </a:solidFill>
              <a:ln>
                <a:noFill/>
              </a:ln>
            </p:spPr>
          </p:sp>
          <p:sp>
            <p:nvSpPr>
              <p:cNvPr id="3875" name="Google Shape;3875;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54"/>
            <p:cNvGrpSpPr/>
            <p:nvPr/>
          </p:nvGrpSpPr>
          <p:grpSpPr>
            <a:xfrm>
              <a:off x="3918000" y="3561900"/>
              <a:ext cx="236225" cy="207100"/>
              <a:chOff x="3918000" y="3561900"/>
              <a:chExt cx="236225" cy="207100"/>
            </a:xfrm>
          </p:grpSpPr>
          <p:sp>
            <p:nvSpPr>
              <p:cNvPr id="3877" name="Google Shape;3877;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2"/>
              </a:solidFill>
              <a:ln>
                <a:noFill/>
              </a:ln>
            </p:spPr>
          </p:sp>
          <p:sp>
            <p:nvSpPr>
              <p:cNvPr id="3878" name="Google Shape;3878;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9" name="Google Shape;3879;p54"/>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4"/>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4"/>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2" name="Google Shape;3882;p54"/>
            <p:cNvGrpSpPr/>
            <p:nvPr/>
          </p:nvGrpSpPr>
          <p:grpSpPr>
            <a:xfrm>
              <a:off x="1922950" y="1410350"/>
              <a:ext cx="1252825" cy="1162875"/>
              <a:chOff x="1922950" y="1410350"/>
              <a:chExt cx="1252825" cy="1162875"/>
            </a:xfrm>
          </p:grpSpPr>
          <p:sp>
            <p:nvSpPr>
              <p:cNvPr id="3883" name="Google Shape;3883;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9" name="Google Shape;3899;p54"/>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4"/>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4"/>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4"/>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4"/>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4"/>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4"/>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4"/>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4"/>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4"/>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4"/>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4"/>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4"/>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4"/>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4"/>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4"/>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4"/>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4"/>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4"/>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4"/>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4"/>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4"/>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1" name="Google Shape;3921;p54"/>
            <p:cNvGrpSpPr/>
            <p:nvPr/>
          </p:nvGrpSpPr>
          <p:grpSpPr>
            <a:xfrm>
              <a:off x="2711750" y="3572300"/>
              <a:ext cx="230725" cy="598425"/>
              <a:chOff x="2711750" y="3572300"/>
              <a:chExt cx="230725" cy="598425"/>
            </a:xfrm>
          </p:grpSpPr>
          <p:sp>
            <p:nvSpPr>
              <p:cNvPr id="3922" name="Google Shape;3922;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4" name="Google Shape;3924;p54"/>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5" name="Google Shape;3925;p54"/>
            <p:cNvGrpSpPr/>
            <p:nvPr/>
          </p:nvGrpSpPr>
          <p:grpSpPr>
            <a:xfrm>
              <a:off x="3781475" y="1624825"/>
              <a:ext cx="153300" cy="166375"/>
              <a:chOff x="3781475" y="1624825"/>
              <a:chExt cx="153300" cy="166375"/>
            </a:xfrm>
          </p:grpSpPr>
          <p:sp>
            <p:nvSpPr>
              <p:cNvPr id="3926" name="Google Shape;3926;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0" name="Google Shape;3930;p54"/>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4"/>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4"/>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4"/>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4"/>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4"/>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4"/>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7" name="Google Shape;3937;p54"/>
            <p:cNvGrpSpPr/>
            <p:nvPr/>
          </p:nvGrpSpPr>
          <p:grpSpPr>
            <a:xfrm>
              <a:off x="5068275" y="3161675"/>
              <a:ext cx="664875" cy="222850"/>
              <a:chOff x="5068275" y="3161675"/>
              <a:chExt cx="664875" cy="222850"/>
            </a:xfrm>
          </p:grpSpPr>
          <p:sp>
            <p:nvSpPr>
              <p:cNvPr id="3938" name="Google Shape;3938;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2" name="Google Shape;3942;p54"/>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4"/>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4"/>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4"/>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4"/>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4"/>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4"/>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4"/>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4"/>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4"/>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4"/>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4"/>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4"/>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4"/>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4"/>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4"/>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4"/>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4"/>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4"/>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4"/>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4"/>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4"/>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4"/>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4"/>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4"/>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4"/>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4"/>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4"/>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4"/>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1" name="Google Shape;3971;p54"/>
            <p:cNvGrpSpPr/>
            <p:nvPr/>
          </p:nvGrpSpPr>
          <p:grpSpPr>
            <a:xfrm>
              <a:off x="3586375" y="2281300"/>
              <a:ext cx="125025" cy="175275"/>
              <a:chOff x="3586375" y="2281300"/>
              <a:chExt cx="125025" cy="175275"/>
            </a:xfrm>
          </p:grpSpPr>
          <p:sp>
            <p:nvSpPr>
              <p:cNvPr id="3972" name="Google Shape;3972;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4" name="Google Shape;3974;p54"/>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5" name="Google Shape;3975;p54"/>
            <p:cNvGrpSpPr/>
            <p:nvPr/>
          </p:nvGrpSpPr>
          <p:grpSpPr>
            <a:xfrm>
              <a:off x="5298975" y="3412225"/>
              <a:ext cx="576450" cy="616225"/>
              <a:chOff x="5298975" y="3412225"/>
              <a:chExt cx="576450" cy="616225"/>
            </a:xfrm>
          </p:grpSpPr>
          <p:sp>
            <p:nvSpPr>
              <p:cNvPr id="3976" name="Google Shape;3976;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54"/>
            <p:cNvGrpSpPr/>
            <p:nvPr/>
          </p:nvGrpSpPr>
          <p:grpSpPr>
            <a:xfrm>
              <a:off x="5952300" y="3852150"/>
              <a:ext cx="231225" cy="287200"/>
              <a:chOff x="5952300" y="3852150"/>
              <a:chExt cx="231225" cy="287200"/>
            </a:xfrm>
          </p:grpSpPr>
          <p:sp>
            <p:nvSpPr>
              <p:cNvPr id="3979" name="Google Shape;3979;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54"/>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4"/>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4"/>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4"/>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4"/>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4"/>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4"/>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4"/>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9" name="Google Shape;3989;p54"/>
            <p:cNvGrpSpPr/>
            <p:nvPr/>
          </p:nvGrpSpPr>
          <p:grpSpPr>
            <a:xfrm>
              <a:off x="4842300" y="3099950"/>
              <a:ext cx="31425" cy="59650"/>
              <a:chOff x="4842300" y="3099950"/>
              <a:chExt cx="31425" cy="59650"/>
            </a:xfrm>
          </p:grpSpPr>
          <p:sp>
            <p:nvSpPr>
              <p:cNvPr id="3990" name="Google Shape;3990;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4" name="Google Shape;3994;p54"/>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4"/>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4"/>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4"/>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4"/>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4"/>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4"/>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4"/>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2" name="Google Shape;4002;p54"/>
            <p:cNvGrpSpPr/>
            <p:nvPr/>
          </p:nvGrpSpPr>
          <p:grpSpPr>
            <a:xfrm>
              <a:off x="3866750" y="2520350"/>
              <a:ext cx="78475" cy="60700"/>
              <a:chOff x="3866750" y="2520350"/>
              <a:chExt cx="78475" cy="60700"/>
            </a:xfrm>
          </p:grpSpPr>
          <p:sp>
            <p:nvSpPr>
              <p:cNvPr id="4003" name="Google Shape;4003;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7" name="Google Shape;4007;p54"/>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4"/>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4"/>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4"/>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4"/>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4"/>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4"/>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4"/>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4"/>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4"/>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4"/>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4"/>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4"/>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4"/>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4"/>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4"/>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4"/>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4"/>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4"/>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4"/>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4"/>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4"/>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4"/>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4"/>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4"/>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4"/>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4"/>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4"/>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4"/>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4"/>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4"/>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4"/>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4"/>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4"/>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4"/>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4"/>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4"/>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4"/>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4"/>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4"/>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4"/>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4"/>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9" name="Google Shape;4049;p54"/>
            <p:cNvGrpSpPr/>
            <p:nvPr/>
          </p:nvGrpSpPr>
          <p:grpSpPr>
            <a:xfrm>
              <a:off x="3450375" y="3038225"/>
              <a:ext cx="132875" cy="99400"/>
              <a:chOff x="3450375" y="3038225"/>
              <a:chExt cx="132875" cy="99400"/>
            </a:xfrm>
          </p:grpSpPr>
          <p:sp>
            <p:nvSpPr>
              <p:cNvPr id="4050" name="Google Shape;4050;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2" name="Google Shape;4052;p54"/>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4"/>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4"/>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4"/>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4"/>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4"/>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4"/>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4"/>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4"/>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4"/>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4"/>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4"/>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4"/>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4"/>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4"/>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4"/>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4"/>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4"/>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4"/>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4"/>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4"/>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4"/>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4"/>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4"/>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4"/>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4"/>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4"/>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4"/>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4"/>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4"/>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4"/>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4"/>
            <p:cNvSpPr/>
            <p:nvPr/>
          </p:nvSpPr>
          <p:spPr>
            <a:xfrm>
              <a:off x="4298825" y="2603000"/>
              <a:ext cx="2625" cy="2650"/>
            </a:xfrm>
            <a:custGeom>
              <a:avLst/>
              <a:gdLst/>
              <a:ahLst/>
              <a:cxnLst/>
              <a:rect l="l" t="t" r="r" b="b"/>
              <a:pathLst>
                <a:path w="105" h="106" fill="none" extrusionOk="0">
                  <a:moveTo>
                    <a:pt x="105" y="105"/>
                  </a:moveTo>
                  <a:lnTo>
                    <a:pt x="0" y="1"/>
                  </a:lnTo>
                </a:path>
              </a:pathLst>
            </a:custGeom>
            <a:solidFill>
              <a:schemeClr val="lt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4"/>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4"/>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4"/>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5" name="Google Shape;3825;p54"/>
          <p:cNvSpPr/>
          <p:nvPr/>
        </p:nvSpPr>
        <p:spPr>
          <a:xfrm>
            <a:off x="1101932" y="232768"/>
            <a:ext cx="6377962" cy="44614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txBox="1">
            <a:spLocks noGrp="1"/>
          </p:cNvSpPr>
          <p:nvPr>
            <p:ph type="title"/>
          </p:nvPr>
        </p:nvSpPr>
        <p:spPr>
          <a:xfrm>
            <a:off x="461215" y="151151"/>
            <a:ext cx="7704000" cy="572700"/>
          </a:xfrm>
          <a:prstGeom prst="rect">
            <a:avLst/>
          </a:prstGeom>
        </p:spPr>
        <p:txBody>
          <a:bodyPr spcFirstLastPara="1" wrap="square" lIns="91425" tIns="91425" rIns="91425" bIns="91425" anchor="ctr" anchorCtr="0">
            <a:noAutofit/>
          </a:bodyPr>
          <a:lstStyle/>
          <a:p>
            <a:r>
              <a:rPr lang="en-US" sz="3200" b="1" dirty="0">
                <a:latin typeface="Perpetua" panose="02020502060401020303" pitchFamily="18" charset="0"/>
              </a:rPr>
              <a:t>Explore Customers by Country</a:t>
            </a:r>
          </a:p>
        </p:txBody>
      </p:sp>
      <p:sp>
        <p:nvSpPr>
          <p:cNvPr id="4110" name="Google Shape;4110;p54"/>
          <p:cNvSpPr/>
          <p:nvPr/>
        </p:nvSpPr>
        <p:spPr>
          <a:xfrm rot="10800000">
            <a:off x="-74" y="-2"/>
            <a:ext cx="1257380" cy="714981"/>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sp>
        <p:nvSpPr>
          <p:cNvPr id="4111" name="Google Shape;4111;p54"/>
          <p:cNvSpPr/>
          <p:nvPr/>
        </p:nvSpPr>
        <p:spPr>
          <a:xfrm rot="10800000" flipH="1">
            <a:off x="7887700" y="-106"/>
            <a:ext cx="1256506" cy="714484"/>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pic>
        <p:nvPicPr>
          <p:cNvPr id="2" name="Picture 1"/>
          <p:cNvPicPr>
            <a:picLocks noChangeAspect="1"/>
          </p:cNvPicPr>
          <p:nvPr/>
        </p:nvPicPr>
        <p:blipFill rotWithShape="1">
          <a:blip r:embed="rId3"/>
          <a:srcRect l="20368" t="23961" r="8696" b="6010"/>
          <a:stretch/>
        </p:blipFill>
        <p:spPr>
          <a:xfrm>
            <a:off x="795788" y="1022082"/>
            <a:ext cx="6883276" cy="3822310"/>
          </a:xfrm>
          <a:prstGeom prst="rect">
            <a:avLst/>
          </a:prstGeom>
        </p:spPr>
      </p:pic>
    </p:spTree>
    <p:extLst>
      <p:ext uri="{BB962C8B-B14F-4D97-AF65-F5344CB8AC3E}">
        <p14:creationId xmlns:p14="http://schemas.microsoft.com/office/powerpoint/2010/main" val="3176984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4"/>
        <p:cNvGrpSpPr/>
        <p:nvPr/>
      </p:nvGrpSpPr>
      <p:grpSpPr>
        <a:xfrm>
          <a:off x="0" y="0"/>
          <a:ext cx="0" cy="0"/>
          <a:chOff x="0" y="0"/>
          <a:chExt cx="0" cy="0"/>
        </a:xfrm>
      </p:grpSpPr>
      <p:sp>
        <p:nvSpPr>
          <p:cNvPr id="3285" name="Google Shape;3285;p47"/>
          <p:cNvSpPr/>
          <p:nvPr/>
        </p:nvSpPr>
        <p:spPr>
          <a:xfrm>
            <a:off x="2484250" y="685975"/>
            <a:ext cx="42840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sz="3200" b="1" dirty="0" smtClean="0">
                <a:latin typeface="Perpetua" panose="02020502060401020303" pitchFamily="18" charset="0"/>
              </a:rPr>
              <a:t>UK is the </a:t>
            </a:r>
            <a:r>
              <a:rPr lang="en-US" sz="3200" b="1" dirty="0">
                <a:latin typeface="Perpetua" panose="02020502060401020303" pitchFamily="18" charset="0"/>
              </a:rPr>
              <a:t>most sales </a:t>
            </a:r>
            <a:endParaRPr dirty="0"/>
          </a:p>
        </p:txBody>
      </p:sp>
      <p:pic>
        <p:nvPicPr>
          <p:cNvPr id="3315" name="Google Shape;3315;p47"/>
          <p:cNvPicPr preferRelativeResize="0"/>
          <p:nvPr/>
        </p:nvPicPr>
        <p:blipFill>
          <a:blip r:embed="rId3">
            <a:alphaModFix/>
          </a:blip>
          <a:stretch>
            <a:fillRect/>
          </a:stretch>
        </p:blipFill>
        <p:spPr>
          <a:xfrm>
            <a:off x="5606113" y="1228500"/>
            <a:ext cx="3318812" cy="3745350"/>
          </a:xfrm>
          <a:prstGeom prst="rect">
            <a:avLst/>
          </a:prstGeom>
          <a:noFill/>
          <a:ln>
            <a:noFill/>
          </a:ln>
        </p:spPr>
      </p:pic>
      <p:grpSp>
        <p:nvGrpSpPr>
          <p:cNvPr id="3316" name="Google Shape;3316;p47"/>
          <p:cNvGrpSpPr/>
          <p:nvPr/>
        </p:nvGrpSpPr>
        <p:grpSpPr>
          <a:xfrm>
            <a:off x="4846016" y="2120398"/>
            <a:ext cx="593164" cy="1161172"/>
            <a:chOff x="4921825" y="870250"/>
            <a:chExt cx="407925" cy="798550"/>
          </a:xfrm>
        </p:grpSpPr>
        <p:sp>
          <p:nvSpPr>
            <p:cNvPr id="3317" name="Google Shape;3317;p4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p:cNvSpPr/>
          <p:nvPr/>
        </p:nvSpPr>
        <p:spPr>
          <a:xfrm>
            <a:off x="189641" y="1185366"/>
            <a:ext cx="4572000" cy="2554545"/>
          </a:xfrm>
          <a:prstGeom prst="rect">
            <a:avLst/>
          </a:prstGeom>
        </p:spPr>
        <p:txBody>
          <a:bodyPr>
            <a:spAutoFit/>
          </a:bodyPr>
          <a:lstStyle/>
          <a:p>
            <a:r>
              <a:rPr lang="en-US" sz="1600" b="1" dirty="0">
                <a:latin typeface="Perpetua" panose="02020502060401020303" pitchFamily="18" charset="0"/>
              </a:rPr>
              <a:t>The UK not only has the most sales revenue, but also the most customers. Since the majority of this data set contains orders from the UK, we can explore the UK market further by finding out what products the customers buy together and any other buying behaviors to improve our sales and targeting strategy</a:t>
            </a:r>
            <a:r>
              <a:rPr lang="en-US" sz="1600" b="1" dirty="0" smtClean="0">
                <a:latin typeface="Perpetua" panose="02020502060401020303" pitchFamily="18" charset="0"/>
              </a:rPr>
              <a:t>.</a:t>
            </a:r>
          </a:p>
          <a:p>
            <a:endParaRPr lang="en-US" sz="1600" b="1" dirty="0">
              <a:latin typeface="Perpetua" panose="02020502060401020303" pitchFamily="18" charset="0"/>
            </a:endParaRPr>
          </a:p>
          <a:p>
            <a:r>
              <a:rPr lang="en-US" sz="1600" b="1" dirty="0" smtClean="0">
                <a:solidFill>
                  <a:schemeClr val="tx2">
                    <a:lumMod val="50000"/>
                  </a:schemeClr>
                </a:solidFill>
                <a:latin typeface="Perpetua" panose="02020502060401020303" pitchFamily="18" charset="0"/>
              </a:rPr>
              <a:t>So </a:t>
            </a:r>
            <a:r>
              <a:rPr lang="en-US" sz="1600" b="1" dirty="0">
                <a:solidFill>
                  <a:schemeClr val="tx2">
                    <a:lumMod val="50000"/>
                  </a:schemeClr>
                </a:solidFill>
                <a:latin typeface="Perpetua" panose="02020502060401020303" pitchFamily="18" charset="0"/>
              </a:rPr>
              <a:t>we will Create </a:t>
            </a:r>
            <a:r>
              <a:rPr lang="en-US" sz="1600" b="1" dirty="0" err="1">
                <a:solidFill>
                  <a:schemeClr val="tx2">
                    <a:lumMod val="50000"/>
                  </a:schemeClr>
                </a:solidFill>
                <a:latin typeface="Perpetua" panose="02020502060401020303" pitchFamily="18" charset="0"/>
              </a:rPr>
              <a:t>df_uk</a:t>
            </a:r>
            <a:r>
              <a:rPr lang="en-US" sz="1600" b="1" dirty="0">
                <a:solidFill>
                  <a:schemeClr val="tx2">
                    <a:lumMod val="50000"/>
                  </a:schemeClr>
                </a:solidFill>
                <a:latin typeface="Perpetua" panose="02020502060401020303" pitchFamily="18" charset="0"/>
              </a:rPr>
              <a:t> </a:t>
            </a:r>
            <a:r>
              <a:rPr lang="en-US" sz="1600" b="1" dirty="0" err="1">
                <a:solidFill>
                  <a:schemeClr val="tx2">
                    <a:lumMod val="50000"/>
                  </a:schemeClr>
                </a:solidFill>
                <a:latin typeface="Perpetua" panose="02020502060401020303" pitchFamily="18" charset="0"/>
              </a:rPr>
              <a:t>DataFrame</a:t>
            </a:r>
            <a:r>
              <a:rPr lang="en-US" sz="1600" b="1" dirty="0">
                <a:solidFill>
                  <a:schemeClr val="tx2">
                    <a:lumMod val="50000"/>
                  </a:schemeClr>
                </a:solidFill>
                <a:latin typeface="Perpetua" panose="02020502060401020303" pitchFamily="18" charset="0"/>
              </a:rPr>
              <a:t> for the UK market</a:t>
            </a:r>
          </a:p>
        </p:txBody>
      </p:sp>
      <p:pic>
        <p:nvPicPr>
          <p:cNvPr id="11" name="Picture 10"/>
          <p:cNvPicPr>
            <a:picLocks noChangeAspect="1"/>
          </p:cNvPicPr>
          <p:nvPr/>
        </p:nvPicPr>
        <p:blipFill rotWithShape="1">
          <a:blip r:embed="rId4"/>
          <a:srcRect l="17913" t="46068" r="35391" b="26260"/>
          <a:stretch/>
        </p:blipFill>
        <p:spPr>
          <a:xfrm>
            <a:off x="189641" y="3720217"/>
            <a:ext cx="4269850" cy="142328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4"/>
        <p:cNvGrpSpPr/>
        <p:nvPr/>
      </p:nvGrpSpPr>
      <p:grpSpPr>
        <a:xfrm>
          <a:off x="0" y="0"/>
          <a:ext cx="0" cy="0"/>
          <a:chOff x="0" y="0"/>
          <a:chExt cx="0" cy="0"/>
        </a:xfrm>
      </p:grpSpPr>
      <p:sp>
        <p:nvSpPr>
          <p:cNvPr id="3285" name="Google Shape;3285;p47"/>
          <p:cNvSpPr/>
          <p:nvPr/>
        </p:nvSpPr>
        <p:spPr>
          <a:xfrm>
            <a:off x="2484250" y="685975"/>
            <a:ext cx="42840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b="1" dirty="0">
                <a:latin typeface="Perpetua" panose="02020502060401020303" pitchFamily="18" charset="0"/>
              </a:rPr>
              <a:t> popular products </a:t>
            </a:r>
            <a:r>
              <a:rPr lang="en-US" b="1" dirty="0" smtClean="0">
                <a:latin typeface="Perpetua" panose="02020502060401020303" pitchFamily="18" charset="0"/>
              </a:rPr>
              <a:t>in </a:t>
            </a:r>
            <a:r>
              <a:rPr lang="en-US" b="1" dirty="0">
                <a:latin typeface="Perpetua" panose="02020502060401020303" pitchFamily="18" charset="0"/>
              </a:rPr>
              <a:t>the UK</a:t>
            </a:r>
            <a:endParaRPr sz="2400" b="1" dirty="0">
              <a:latin typeface="Perpetua" panose="02020502060401020303" pitchFamily="18" charset="0"/>
            </a:endParaRPr>
          </a:p>
        </p:txBody>
      </p:sp>
      <p:pic>
        <p:nvPicPr>
          <p:cNvPr id="3315" name="Google Shape;3315;p47"/>
          <p:cNvPicPr preferRelativeResize="0"/>
          <p:nvPr/>
        </p:nvPicPr>
        <p:blipFill>
          <a:blip r:embed="rId3">
            <a:alphaModFix/>
          </a:blip>
          <a:stretch>
            <a:fillRect/>
          </a:stretch>
        </p:blipFill>
        <p:spPr>
          <a:xfrm>
            <a:off x="6965305" y="1303862"/>
            <a:ext cx="2422895" cy="2612194"/>
          </a:xfrm>
          <a:prstGeom prst="rect">
            <a:avLst/>
          </a:prstGeom>
          <a:noFill/>
          <a:ln>
            <a:noFill/>
          </a:ln>
        </p:spPr>
      </p:pic>
      <p:pic>
        <p:nvPicPr>
          <p:cNvPr id="2" name="Picture 1"/>
          <p:cNvPicPr>
            <a:picLocks noChangeAspect="1"/>
          </p:cNvPicPr>
          <p:nvPr/>
        </p:nvPicPr>
        <p:blipFill rotWithShape="1">
          <a:blip r:embed="rId4"/>
          <a:srcRect l="18261" t="37874" r="44174" b="19459"/>
          <a:stretch/>
        </p:blipFill>
        <p:spPr>
          <a:xfrm>
            <a:off x="141374" y="1714961"/>
            <a:ext cx="4198377" cy="2682297"/>
          </a:xfrm>
          <a:prstGeom prst="rect">
            <a:avLst/>
          </a:prstGeom>
        </p:spPr>
      </p:pic>
      <p:sp>
        <p:nvSpPr>
          <p:cNvPr id="3" name="Rectangle 2"/>
          <p:cNvSpPr/>
          <p:nvPr/>
        </p:nvSpPr>
        <p:spPr>
          <a:xfrm>
            <a:off x="773448" y="1191741"/>
            <a:ext cx="2342876" cy="523220"/>
          </a:xfrm>
          <a:prstGeom prst="rect">
            <a:avLst/>
          </a:prstGeom>
        </p:spPr>
        <p:txBody>
          <a:bodyPr wrap="square">
            <a:spAutoFit/>
          </a:bodyPr>
          <a:lstStyle/>
          <a:p>
            <a:pPr algn="ctr"/>
            <a:r>
              <a:rPr lang="ar-SA" dirty="0">
                <a:latin typeface="Perpetua" panose="02020502060401020303" pitchFamily="18" charset="0"/>
              </a:rPr>
              <a:t>Group by StockCode and</a:t>
            </a:r>
            <a:r>
              <a:rPr lang="ar-SA" dirty="0" smtClean="0">
                <a:latin typeface="Perpetua" panose="02020502060401020303" pitchFamily="18" charset="0"/>
              </a:rPr>
              <a:t> </a:t>
            </a:r>
            <a:r>
              <a:rPr lang="ar-SA" dirty="0">
                <a:latin typeface="Perpetua" panose="02020502060401020303" pitchFamily="18" charset="0"/>
              </a:rPr>
              <a:t>Description, sum the </a:t>
            </a:r>
            <a:r>
              <a:rPr lang="ar-SA" dirty="0" smtClean="0">
                <a:latin typeface="Perpetua" panose="02020502060401020303" pitchFamily="18" charset="0"/>
              </a:rPr>
              <a:t>Quantity</a:t>
            </a:r>
            <a:r>
              <a:rPr lang="en-US" dirty="0" smtClean="0">
                <a:latin typeface="Perpetua" panose="02020502060401020303" pitchFamily="18" charset="0"/>
              </a:rPr>
              <a:t> </a:t>
            </a:r>
            <a:endParaRPr lang="ar-SA" dirty="0">
              <a:latin typeface="Perpetua" panose="02020502060401020303" pitchFamily="18" charset="0"/>
            </a:endParaRPr>
          </a:p>
        </p:txBody>
      </p:sp>
      <p:pic>
        <p:nvPicPr>
          <p:cNvPr id="4" name="Picture 3"/>
          <p:cNvPicPr>
            <a:picLocks noChangeAspect="1"/>
          </p:cNvPicPr>
          <p:nvPr/>
        </p:nvPicPr>
        <p:blipFill rotWithShape="1">
          <a:blip r:embed="rId5"/>
          <a:srcRect l="17391" t="40039" r="67043" b="16212"/>
          <a:stretch/>
        </p:blipFill>
        <p:spPr>
          <a:xfrm>
            <a:off x="5316851" y="1843535"/>
            <a:ext cx="1533926" cy="2425147"/>
          </a:xfrm>
          <a:prstGeom prst="rect">
            <a:avLst/>
          </a:prstGeom>
        </p:spPr>
      </p:pic>
      <p:sp>
        <p:nvSpPr>
          <p:cNvPr id="5" name="Rectangle 4"/>
          <p:cNvSpPr/>
          <p:nvPr/>
        </p:nvSpPr>
        <p:spPr>
          <a:xfrm>
            <a:off x="5180276" y="1219168"/>
            <a:ext cx="1985540" cy="523220"/>
          </a:xfrm>
          <a:prstGeom prst="rect">
            <a:avLst/>
          </a:prstGeom>
        </p:spPr>
        <p:txBody>
          <a:bodyPr wrap="square">
            <a:spAutoFit/>
          </a:bodyPr>
          <a:lstStyle/>
          <a:p>
            <a:r>
              <a:rPr lang="en-US" dirty="0">
                <a:latin typeface="Perpetua" panose="02020502060401020303" pitchFamily="18" charset="0"/>
              </a:rPr>
              <a:t>number of times each product has been sold</a:t>
            </a:r>
            <a:endParaRPr lang="ar-SA" dirty="0">
              <a:latin typeface="Perpetua" panose="02020502060401020303" pitchFamily="18" charset="0"/>
            </a:endParaRPr>
          </a:p>
        </p:txBody>
      </p:sp>
    </p:spTree>
    <p:extLst>
      <p:ext uri="{BB962C8B-B14F-4D97-AF65-F5344CB8AC3E}">
        <p14:creationId xmlns:p14="http://schemas.microsoft.com/office/powerpoint/2010/main" val="131353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0" dirty="0" smtClean="0">
                <a:latin typeface="Perpetua Titling MT" panose="02020502060505020804" pitchFamily="18" charset="0"/>
              </a:rPr>
              <a:t>02</a:t>
            </a:r>
            <a:endParaRPr sz="8000" dirty="0">
              <a:latin typeface="Perpetua Titling MT" panose="02020502060505020804" pitchFamily="18" charset="0"/>
            </a:endParaRPr>
          </a:p>
        </p:txBody>
      </p:sp>
      <p:sp>
        <p:nvSpPr>
          <p:cNvPr id="2306" name="Google Shape;2306;p32"/>
          <p:cNvSpPr txBox="1">
            <a:spLocks noGrp="1"/>
          </p:cNvSpPr>
          <p:nvPr>
            <p:ph type="subTitle" idx="1"/>
          </p:nvPr>
        </p:nvSpPr>
        <p:spPr>
          <a:xfrm>
            <a:off x="52039" y="1561381"/>
            <a:ext cx="5756102" cy="2113541"/>
          </a:xfrm>
          <a:prstGeom prst="rect">
            <a:avLst/>
          </a:prstGeom>
        </p:spPr>
        <p:txBody>
          <a:bodyPr spcFirstLastPara="1" wrap="square" lIns="91425" tIns="91425" rIns="91425" bIns="91425" anchor="ctr" anchorCtr="0">
            <a:noAutofit/>
          </a:bodyPr>
          <a:lstStyle/>
          <a:p>
            <a:pPr>
              <a:buFont typeface="Courier New" panose="02070309020205020404" pitchFamily="49" charset="0"/>
              <a:buChar char="o"/>
            </a:pPr>
            <a:r>
              <a:rPr lang="en-US" dirty="0">
                <a:latin typeface="Perpetua" panose="02020502060401020303" pitchFamily="18" charset="0"/>
              </a:rPr>
              <a:t>Examine the distribution of orders, customers, and countries to inform sales policies and resource allocation.</a:t>
            </a:r>
          </a:p>
          <a:p>
            <a:pPr>
              <a:buFont typeface="Courier New" panose="02070309020205020404" pitchFamily="49" charset="0"/>
              <a:buChar char="o"/>
            </a:pPr>
            <a:r>
              <a:rPr lang="en-US" dirty="0">
                <a:latin typeface="Perpetua" panose="02020502060401020303" pitchFamily="18" charset="0"/>
              </a:rPr>
              <a:t>Observe that the UK dominates both sales revenue and customer count, leading to a focus on UK transactions for subsequent analyses.</a:t>
            </a: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1915064" y="560360"/>
            <a:ext cx="4188843" cy="5272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Palatino Linotype" panose="02040502050505030304" pitchFamily="18" charset="0"/>
              </a:rPr>
              <a:t>Distribution Analysis</a:t>
            </a:r>
            <a:endParaRPr lang="en-US" sz="3200" dirty="0">
              <a:latin typeface="Agency FB" panose="020B0503020202020204" pitchFamily="34" charset="0"/>
              <a:cs typeface="+mj-cs"/>
            </a:endParaRPr>
          </a:p>
        </p:txBody>
      </p:sp>
    </p:spTree>
    <p:extLst>
      <p:ext uri="{BB962C8B-B14F-4D97-AF65-F5344CB8AC3E}">
        <p14:creationId xmlns:p14="http://schemas.microsoft.com/office/powerpoint/2010/main" val="40784338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Perpetua Titling MT" panose="02020502060505020804" pitchFamily="18" charset="0"/>
              </a:rPr>
              <a:t>03</a:t>
            </a:r>
            <a:endParaRPr dirty="0">
              <a:latin typeface="Perpetua Titling MT" panose="02020502060505020804" pitchFamily="18" charset="0"/>
            </a:endParaRP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3148642" y="560360"/>
            <a:ext cx="2955265" cy="5272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Palatino Linotype" panose="02040502050505030304" pitchFamily="18" charset="0"/>
              </a:rPr>
              <a:t>RFM Analysis</a:t>
            </a:r>
            <a:endParaRPr lang="en-US" sz="3200" dirty="0">
              <a:latin typeface="Palatino Linotype" panose="02040502050505030304" pitchFamily="18" charset="0"/>
            </a:endParaRPr>
          </a:p>
        </p:txBody>
      </p:sp>
      <p:sp>
        <p:nvSpPr>
          <p:cNvPr id="3" name="Rectangle 2"/>
          <p:cNvSpPr/>
          <p:nvPr/>
        </p:nvSpPr>
        <p:spPr>
          <a:xfrm>
            <a:off x="338001" y="2010829"/>
            <a:ext cx="6714877" cy="2893100"/>
          </a:xfrm>
          <a:prstGeom prst="rect">
            <a:avLst/>
          </a:prstGeom>
        </p:spPr>
        <p:txBody>
          <a:bodyPr wrap="square">
            <a:spAutoFit/>
          </a:bodyPr>
          <a:lstStyle/>
          <a:p>
            <a:r>
              <a:rPr lang="en-US" dirty="0">
                <a:latin typeface="Palatino Linotype" panose="02040502050505030304" pitchFamily="18" charset="0"/>
              </a:rPr>
              <a:t>We will start with </a:t>
            </a:r>
            <a:r>
              <a:rPr lang="en-US" b="1" dirty="0">
                <a:latin typeface="Palatino Linotype" panose="02040502050505030304" pitchFamily="18" charset="0"/>
              </a:rPr>
              <a:t>RFM Analysis</a:t>
            </a:r>
            <a:r>
              <a:rPr lang="en-US" dirty="0">
                <a:latin typeface="Palatino Linotype" panose="02040502050505030304" pitchFamily="18" charset="0"/>
              </a:rPr>
              <a:t> </a:t>
            </a:r>
            <a:endParaRPr lang="en-US" dirty="0" smtClean="0">
              <a:latin typeface="Palatino Linotype" panose="02040502050505030304" pitchFamily="18" charset="0"/>
            </a:endParaRPr>
          </a:p>
          <a:p>
            <a:pPr marL="285750" indent="-285750">
              <a:buFont typeface="Wingdings" panose="05000000000000000000" pitchFamily="2" charset="2"/>
              <a:buChar char="§"/>
            </a:pPr>
            <a:endParaRPr lang="en-US" dirty="0">
              <a:latin typeface="Palatino Linotype" panose="02040502050505030304" pitchFamily="18" charset="0"/>
            </a:endParaRPr>
          </a:p>
          <a:p>
            <a:pPr marL="285750" indent="-285750">
              <a:buFont typeface="Wingdings" panose="05000000000000000000" pitchFamily="2" charset="2"/>
              <a:buChar char="§"/>
            </a:pPr>
            <a:r>
              <a:rPr lang="en-US" dirty="0" smtClean="0">
                <a:latin typeface="Palatino Linotype" panose="02040502050505030304" pitchFamily="18" charset="0"/>
              </a:rPr>
              <a:t>RECENCY </a:t>
            </a:r>
            <a:r>
              <a:rPr lang="en-US" dirty="0">
                <a:latin typeface="Palatino Linotype" panose="02040502050505030304" pitchFamily="18" charset="0"/>
              </a:rPr>
              <a:t>(R): Time since last purchase</a:t>
            </a:r>
          </a:p>
          <a:p>
            <a:pPr marL="285750" indent="-285750">
              <a:buFont typeface="Wingdings" panose="05000000000000000000" pitchFamily="2" charset="2"/>
              <a:buChar char="§"/>
            </a:pPr>
            <a:r>
              <a:rPr lang="en-US" dirty="0">
                <a:latin typeface="Palatino Linotype" panose="02040502050505030304" pitchFamily="18" charset="0"/>
              </a:rPr>
              <a:t>FREQUENCY (F): Total number of purchases</a:t>
            </a:r>
          </a:p>
          <a:p>
            <a:pPr marL="285750" indent="-285750">
              <a:buFont typeface="Wingdings" panose="05000000000000000000" pitchFamily="2" charset="2"/>
              <a:buChar char="§"/>
            </a:pPr>
            <a:r>
              <a:rPr lang="en-US" dirty="0">
                <a:latin typeface="Palatino Linotype" panose="02040502050505030304" pitchFamily="18" charset="0"/>
              </a:rPr>
              <a:t>MONETARY VALUE (M): Total monetary </a:t>
            </a:r>
            <a:r>
              <a:rPr lang="en-US" dirty="0" smtClean="0">
                <a:latin typeface="Palatino Linotype" panose="02040502050505030304" pitchFamily="18" charset="0"/>
              </a:rPr>
              <a:t>value</a:t>
            </a:r>
          </a:p>
          <a:p>
            <a:pPr marL="285750" indent="-285750">
              <a:buFont typeface="Wingdings" panose="05000000000000000000" pitchFamily="2" charset="2"/>
              <a:buChar char="§"/>
            </a:pPr>
            <a:endParaRPr lang="en-US" dirty="0">
              <a:latin typeface="Palatino Linotype" panose="02040502050505030304" pitchFamily="18" charset="0"/>
            </a:endParaRPr>
          </a:p>
          <a:p>
            <a:r>
              <a:rPr lang="en-US" dirty="0">
                <a:latin typeface="Palatino Linotype" panose="02040502050505030304" pitchFamily="18" charset="0"/>
              </a:rPr>
              <a:t>Benefits of RFM </a:t>
            </a:r>
            <a:r>
              <a:rPr lang="en-US" dirty="0" smtClean="0">
                <a:latin typeface="Palatino Linotype" panose="02040502050505030304" pitchFamily="18" charset="0"/>
              </a:rPr>
              <a:t>Analysis</a:t>
            </a:r>
          </a:p>
          <a:p>
            <a:pPr marL="285750" indent="-285750">
              <a:buFont typeface="Wingdings" panose="05000000000000000000" pitchFamily="2" charset="2"/>
              <a:buChar char="§"/>
            </a:pPr>
            <a:endParaRPr lang="en-US" dirty="0">
              <a:latin typeface="Palatino Linotype" panose="02040502050505030304" pitchFamily="18" charset="0"/>
            </a:endParaRPr>
          </a:p>
          <a:p>
            <a:pPr marL="285750" indent="-285750">
              <a:buFont typeface="Wingdings" panose="05000000000000000000" pitchFamily="2" charset="2"/>
              <a:buChar char="§"/>
            </a:pPr>
            <a:r>
              <a:rPr lang="en-US" dirty="0">
                <a:latin typeface="Palatino Linotype" panose="02040502050505030304" pitchFamily="18" charset="0"/>
              </a:rPr>
              <a:t>Increased customer retention</a:t>
            </a:r>
          </a:p>
          <a:p>
            <a:pPr marL="285750" indent="-285750">
              <a:buFont typeface="Wingdings" panose="05000000000000000000" pitchFamily="2" charset="2"/>
              <a:buChar char="§"/>
            </a:pPr>
            <a:r>
              <a:rPr lang="en-US" dirty="0">
                <a:latin typeface="Palatino Linotype" panose="02040502050505030304" pitchFamily="18" charset="0"/>
              </a:rPr>
              <a:t>Increased response rate</a:t>
            </a:r>
          </a:p>
          <a:p>
            <a:pPr marL="285750" indent="-285750">
              <a:buFont typeface="Wingdings" panose="05000000000000000000" pitchFamily="2" charset="2"/>
              <a:buChar char="§"/>
            </a:pPr>
            <a:r>
              <a:rPr lang="en-US" dirty="0">
                <a:latin typeface="Palatino Linotype" panose="02040502050505030304" pitchFamily="18" charset="0"/>
              </a:rPr>
              <a:t>Increased conversion rate</a:t>
            </a:r>
          </a:p>
          <a:p>
            <a:pPr marL="285750" indent="-285750">
              <a:buFont typeface="Wingdings" panose="05000000000000000000" pitchFamily="2" charset="2"/>
              <a:buChar char="§"/>
            </a:pPr>
            <a:r>
              <a:rPr lang="en-US" dirty="0">
                <a:latin typeface="Palatino Linotype" panose="02040502050505030304" pitchFamily="18" charset="0"/>
              </a:rPr>
              <a:t>Increased revenue</a:t>
            </a:r>
          </a:p>
          <a:p>
            <a:endParaRPr lang="en-US" dirty="0">
              <a:latin typeface="Palatino Linotype" panose="02040502050505030304" pitchFamily="18" charset="0"/>
            </a:endParaRPr>
          </a:p>
        </p:txBody>
      </p:sp>
    </p:spTree>
    <p:extLst>
      <p:ext uri="{BB962C8B-B14F-4D97-AF65-F5344CB8AC3E}">
        <p14:creationId xmlns:p14="http://schemas.microsoft.com/office/powerpoint/2010/main" val="24365676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42"/>
          <p:cNvSpPr/>
          <p:nvPr/>
        </p:nvSpPr>
        <p:spPr>
          <a:xfrm rot="10800000" flipH="1">
            <a:off x="6098474" y="3658238"/>
            <a:ext cx="2330400" cy="112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2"/>
          <p:cNvSpPr txBox="1">
            <a:spLocks noGrp="1"/>
          </p:cNvSpPr>
          <p:nvPr>
            <p:ph type="title"/>
          </p:nvPr>
        </p:nvSpPr>
        <p:spPr>
          <a:xfrm>
            <a:off x="5726950" y="3519625"/>
            <a:ext cx="2701800" cy="314700"/>
          </a:xfrm>
          <a:prstGeom prst="rect">
            <a:avLst/>
          </a:prstGeom>
        </p:spPr>
        <p:txBody>
          <a:bodyPr spcFirstLastPara="1" wrap="square" lIns="91425" tIns="91425" rIns="91425" bIns="91425" anchor="ctr" anchorCtr="0">
            <a:noAutofit/>
          </a:bodyPr>
          <a:lstStyle/>
          <a:p>
            <a:pPr lvl="0"/>
            <a:r>
              <a:rPr lang="en-US" b="1" dirty="0">
                <a:latin typeface="Perpetua Titling MT" panose="02020502060505020804" pitchFamily="18" charset="0"/>
              </a:rPr>
              <a:t>Introduction</a:t>
            </a:r>
            <a:endParaRPr dirty="0">
              <a:latin typeface="Perpetua Titling MT" panose="02020502060505020804" pitchFamily="18" charset="0"/>
            </a:endParaRPr>
          </a:p>
        </p:txBody>
      </p:sp>
      <p:sp>
        <p:nvSpPr>
          <p:cNvPr id="2904" name="Google Shape;2904;p42"/>
          <p:cNvSpPr txBox="1">
            <a:spLocks noGrp="1"/>
          </p:cNvSpPr>
          <p:nvPr>
            <p:ph type="subTitle" idx="1"/>
          </p:nvPr>
        </p:nvSpPr>
        <p:spPr>
          <a:xfrm>
            <a:off x="2753449" y="1224952"/>
            <a:ext cx="5675425" cy="2099212"/>
          </a:xfrm>
          <a:prstGeom prst="rect">
            <a:avLst/>
          </a:prstGeom>
        </p:spPr>
        <p:txBody>
          <a:bodyPr spcFirstLastPara="1" wrap="square" lIns="91425" tIns="91425" rIns="91425" bIns="91425" anchor="ctr" anchorCtr="0">
            <a:noAutofit/>
          </a:bodyPr>
          <a:lstStyle/>
          <a:p>
            <a:pPr marL="0" lvl="0" indent="0" algn="ctr">
              <a:spcAft>
                <a:spcPts val="1600"/>
              </a:spcAft>
            </a:pPr>
            <a:r>
              <a:rPr lang="en-US" sz="1800" dirty="0">
                <a:latin typeface="Perpetua" panose="02020502060401020303" pitchFamily="18" charset="0"/>
              </a:rPr>
              <a:t>This project leverages the </a:t>
            </a:r>
            <a:r>
              <a:rPr lang="en-US" sz="1800" dirty="0">
                <a:latin typeface="Perpetua" panose="02020502060401020303" pitchFamily="18" charset="0"/>
                <a:hlinkClick r:id="rId3"/>
              </a:rPr>
              <a:t>Online Retail dataset</a:t>
            </a:r>
            <a:r>
              <a:rPr lang="en-US" sz="1800" dirty="0">
                <a:latin typeface="Perpetua" panose="02020502060401020303" pitchFamily="18" charset="0"/>
              </a:rPr>
              <a:t> from the UCI Machine Learning Repository to perform a comprehensive analysis encompassing exploratory data exploration, customer segmentation, RFM (</a:t>
            </a:r>
            <a:r>
              <a:rPr lang="en-US" sz="1800" dirty="0" err="1">
                <a:latin typeface="Perpetua" panose="02020502060401020303" pitchFamily="18" charset="0"/>
              </a:rPr>
              <a:t>Recency</a:t>
            </a:r>
            <a:r>
              <a:rPr lang="en-US" sz="1800" dirty="0">
                <a:latin typeface="Perpetua" panose="02020502060401020303" pitchFamily="18" charset="0"/>
              </a:rPr>
              <a:t>, Frequency, Monetary) analysis, clustering, and cohort analysis.</a:t>
            </a:r>
            <a:endParaRPr sz="1800" dirty="0">
              <a:latin typeface="Perpetua" panose="02020502060401020303" pitchFamily="18" charset="0"/>
            </a:endParaRPr>
          </a:p>
        </p:txBody>
      </p:sp>
      <p:grpSp>
        <p:nvGrpSpPr>
          <p:cNvPr id="2905" name="Google Shape;2905;p42"/>
          <p:cNvGrpSpPr/>
          <p:nvPr/>
        </p:nvGrpSpPr>
        <p:grpSpPr>
          <a:xfrm>
            <a:off x="4142066" y="3243098"/>
            <a:ext cx="593164" cy="1161172"/>
            <a:chOff x="4921825" y="870250"/>
            <a:chExt cx="407925" cy="798550"/>
          </a:xfrm>
        </p:grpSpPr>
        <p:sp>
          <p:nvSpPr>
            <p:cNvPr id="2906" name="Google Shape;2906;p42"/>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2"/>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2"/>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2"/>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2"/>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2"/>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2"/>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2"/>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2"/>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2"/>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2"/>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2"/>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2"/>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2"/>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2"/>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2"/>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2"/>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2"/>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2"/>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2"/>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2"/>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2"/>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2"/>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2"/>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2"/>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2"/>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2"/>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2"/>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2"/>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2"/>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36" name="Google Shape;2936;p42"/>
          <p:cNvPicPr preferRelativeResize="0"/>
          <p:nvPr/>
        </p:nvPicPr>
        <p:blipFill>
          <a:blip r:embed="rId4">
            <a:alphaModFix/>
          </a:blip>
          <a:stretch>
            <a:fillRect/>
          </a:stretch>
        </p:blipFill>
        <p:spPr>
          <a:xfrm>
            <a:off x="715100" y="534988"/>
            <a:ext cx="2038350" cy="3724275"/>
          </a:xfrm>
          <a:prstGeom prst="rect">
            <a:avLst/>
          </a:prstGeom>
          <a:noFill/>
          <a:ln>
            <a:noFill/>
          </a:ln>
        </p:spPr>
      </p:pic>
    </p:spTree>
    <p:extLst>
      <p:ext uri="{BB962C8B-B14F-4D97-AF65-F5344CB8AC3E}">
        <p14:creationId xmlns:p14="http://schemas.microsoft.com/office/powerpoint/2010/main" val="309051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9" name="Google Shape;2279;p30"/>
          <p:cNvSpPr/>
          <p:nvPr/>
        </p:nvSpPr>
        <p:spPr>
          <a:xfrm>
            <a:off x="2582475" y="670375"/>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84" name="Google Shape;2284;p30"/>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p>
            <a:r>
              <a:rPr lang="en-US" b="1" dirty="0">
                <a:latin typeface="Perpetua" panose="02020502060401020303" pitchFamily="18" charset="0"/>
              </a:rPr>
              <a:t>Review </a:t>
            </a:r>
            <a:r>
              <a:rPr lang="en-US" b="1" dirty="0" err="1">
                <a:latin typeface="Perpetua" panose="02020502060401020303" pitchFamily="18" charset="0"/>
              </a:rPr>
              <a:t>df_uk</a:t>
            </a:r>
            <a:r>
              <a:rPr lang="en-US" b="1" dirty="0">
                <a:latin typeface="Perpetua" panose="02020502060401020303" pitchFamily="18" charset="0"/>
              </a:rPr>
              <a:t> </a:t>
            </a:r>
            <a:r>
              <a:rPr lang="en-US" b="1" dirty="0" err="1">
                <a:latin typeface="Perpetua" panose="02020502060401020303" pitchFamily="18" charset="0"/>
              </a:rPr>
              <a:t>DataFrame</a:t>
            </a:r>
            <a:endParaRPr lang="en-US" b="1" dirty="0">
              <a:latin typeface="Perpetua" panose="02020502060401020303" pitchFamily="18" charset="0"/>
            </a:endParaRPr>
          </a:p>
        </p:txBody>
      </p:sp>
      <p:pic>
        <p:nvPicPr>
          <p:cNvPr id="6" name="Picture 5"/>
          <p:cNvPicPr>
            <a:picLocks noChangeAspect="1"/>
          </p:cNvPicPr>
          <p:nvPr/>
        </p:nvPicPr>
        <p:blipFill rotWithShape="1">
          <a:blip r:embed="rId3"/>
          <a:srcRect r="1646" b="7783"/>
          <a:stretch/>
        </p:blipFill>
        <p:spPr>
          <a:xfrm>
            <a:off x="151075" y="1246375"/>
            <a:ext cx="8547652" cy="2318523"/>
          </a:xfrm>
          <a:prstGeom prst="rect">
            <a:avLst/>
          </a:prstGeom>
        </p:spPr>
      </p:pic>
    </p:spTree>
    <p:extLst>
      <p:ext uri="{BB962C8B-B14F-4D97-AF65-F5344CB8AC3E}">
        <p14:creationId xmlns:p14="http://schemas.microsoft.com/office/powerpoint/2010/main" val="3820909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cxnSp>
        <p:nvCxnSpPr>
          <p:cNvPr id="2466" name="Google Shape;2466;p37"/>
          <p:cNvCxnSpPr/>
          <p:nvPr/>
        </p:nvCxnSpPr>
        <p:spPr>
          <a:xfrm>
            <a:off x="1755250" y="2624225"/>
            <a:ext cx="0" cy="1200300"/>
          </a:xfrm>
          <a:prstGeom prst="straightConnector1">
            <a:avLst/>
          </a:prstGeom>
          <a:noFill/>
          <a:ln w="19050" cap="flat" cmpd="sng">
            <a:solidFill>
              <a:schemeClr val="accent5"/>
            </a:solidFill>
            <a:prstDash val="solid"/>
            <a:round/>
            <a:headEnd type="oval" w="med" len="med"/>
            <a:tailEnd type="none" w="med" len="med"/>
          </a:ln>
        </p:spPr>
      </p:cxnSp>
      <p:cxnSp>
        <p:nvCxnSpPr>
          <p:cNvPr id="2467" name="Google Shape;2467;p37"/>
          <p:cNvCxnSpPr/>
          <p:nvPr/>
        </p:nvCxnSpPr>
        <p:spPr>
          <a:xfrm>
            <a:off x="4552982" y="1923024"/>
            <a:ext cx="19131" cy="1901501"/>
          </a:xfrm>
          <a:prstGeom prst="straightConnector1">
            <a:avLst/>
          </a:prstGeom>
          <a:noFill/>
          <a:ln w="19050" cap="flat" cmpd="sng">
            <a:solidFill>
              <a:schemeClr val="accent2"/>
            </a:solidFill>
            <a:prstDash val="solid"/>
            <a:round/>
            <a:headEnd type="oval" w="med" len="med"/>
            <a:tailEnd type="none" w="med" len="med"/>
          </a:ln>
        </p:spPr>
      </p:cxnSp>
      <p:cxnSp>
        <p:nvCxnSpPr>
          <p:cNvPr id="2468" name="Google Shape;2468;p37"/>
          <p:cNvCxnSpPr/>
          <p:nvPr/>
        </p:nvCxnSpPr>
        <p:spPr>
          <a:xfrm>
            <a:off x="7388975" y="2624225"/>
            <a:ext cx="0" cy="1200300"/>
          </a:xfrm>
          <a:prstGeom prst="straightConnector1">
            <a:avLst/>
          </a:prstGeom>
          <a:noFill/>
          <a:ln w="19050" cap="flat" cmpd="sng">
            <a:solidFill>
              <a:schemeClr val="accent5"/>
            </a:solidFill>
            <a:prstDash val="solid"/>
            <a:round/>
            <a:headEnd type="oval" w="med" len="med"/>
            <a:tailEnd type="none" w="med" len="med"/>
          </a:ln>
        </p:spPr>
      </p:cxnSp>
      <p:sp>
        <p:nvSpPr>
          <p:cNvPr id="2472" name="Google Shape;2472;p37"/>
          <p:cNvSpPr/>
          <p:nvPr/>
        </p:nvSpPr>
        <p:spPr>
          <a:xfrm>
            <a:off x="1894421" y="318645"/>
            <a:ext cx="5317122" cy="59713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7"/>
          <p:cNvSpPr txBox="1">
            <a:spLocks noGrp="1"/>
          </p:cNvSpPr>
          <p:nvPr>
            <p:ph type="title"/>
          </p:nvPr>
        </p:nvSpPr>
        <p:spPr>
          <a:xfrm>
            <a:off x="719985" y="322087"/>
            <a:ext cx="7704000" cy="572700"/>
          </a:xfrm>
          <a:prstGeom prst="rect">
            <a:avLst/>
          </a:prstGeom>
        </p:spPr>
        <p:txBody>
          <a:bodyPr spcFirstLastPara="1" wrap="square" lIns="91425" tIns="91425" rIns="91425" bIns="91425" anchor="ctr" anchorCtr="0">
            <a:noAutofit/>
          </a:bodyPr>
          <a:lstStyle/>
          <a:p>
            <a:pPr lvl="0"/>
            <a:r>
              <a:rPr lang="en-US" sz="3200" dirty="0" smtClean="0">
                <a:latin typeface="Palatino Linotype" panose="02040502050505030304" pitchFamily="18" charset="0"/>
              </a:rPr>
              <a:t>STEP </a:t>
            </a:r>
            <a:r>
              <a:rPr lang="en-US" sz="2400" dirty="0" smtClean="0">
                <a:latin typeface="Palatino Linotype" panose="02040502050505030304" pitchFamily="18" charset="0"/>
              </a:rPr>
              <a:t>to calculate </a:t>
            </a:r>
            <a:r>
              <a:rPr lang="en-US" sz="2400" dirty="0">
                <a:latin typeface="Palatino Linotype" panose="02040502050505030304" pitchFamily="18" charset="0"/>
              </a:rPr>
              <a:t>the </a:t>
            </a:r>
            <a:r>
              <a:rPr lang="en-US" sz="2400" dirty="0" err="1">
                <a:latin typeface="Palatino Linotype" panose="02040502050505030304" pitchFamily="18" charset="0"/>
              </a:rPr>
              <a:t>recency</a:t>
            </a:r>
            <a:r>
              <a:rPr lang="en-US" sz="2400" dirty="0">
                <a:latin typeface="Palatino Linotype" panose="02040502050505030304" pitchFamily="18" charset="0"/>
              </a:rPr>
              <a:t> values</a:t>
            </a:r>
            <a:endParaRPr dirty="0">
              <a:latin typeface="Palatino Linotype" panose="02040502050505030304" pitchFamily="18" charset="0"/>
            </a:endParaRPr>
          </a:p>
        </p:txBody>
      </p:sp>
      <p:grpSp>
        <p:nvGrpSpPr>
          <p:cNvPr id="2476" name="Google Shape;2476;p37"/>
          <p:cNvGrpSpPr/>
          <p:nvPr/>
        </p:nvGrpSpPr>
        <p:grpSpPr>
          <a:xfrm>
            <a:off x="1390388" y="3178875"/>
            <a:ext cx="683920" cy="1188467"/>
            <a:chOff x="1390388" y="3178875"/>
            <a:chExt cx="683920" cy="1188467"/>
          </a:xfrm>
        </p:grpSpPr>
        <p:sp>
          <p:nvSpPr>
            <p:cNvPr id="2477" name="Google Shape;2477;p37"/>
            <p:cNvSpPr/>
            <p:nvPr/>
          </p:nvSpPr>
          <p:spPr>
            <a:xfrm flipH="1">
              <a:off x="1390388"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7"/>
            <p:cNvSpPr/>
            <p:nvPr/>
          </p:nvSpPr>
          <p:spPr>
            <a:xfrm flipH="1">
              <a:off x="1435938"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7"/>
            <p:cNvSpPr/>
            <p:nvPr/>
          </p:nvSpPr>
          <p:spPr>
            <a:xfrm>
              <a:off x="1624100" y="3460300"/>
              <a:ext cx="233253" cy="632437"/>
            </a:xfrm>
            <a:custGeom>
              <a:avLst/>
              <a:gdLst/>
              <a:ahLst/>
              <a:cxnLst/>
              <a:rect l="l" t="t" r="r" b="b"/>
              <a:pathLst>
                <a:path w="22542" h="61105" extrusionOk="0">
                  <a:moveTo>
                    <a:pt x="21578" y="0"/>
                  </a:moveTo>
                  <a:cubicBezTo>
                    <a:pt x="21243" y="0"/>
                    <a:pt x="20817" y="156"/>
                    <a:pt x="20291" y="463"/>
                  </a:cubicBezTo>
                  <a:lnTo>
                    <a:pt x="2219" y="10901"/>
                  </a:lnTo>
                  <a:cubicBezTo>
                    <a:pt x="686" y="11782"/>
                    <a:pt x="1" y="13022"/>
                    <a:pt x="1" y="14914"/>
                  </a:cubicBezTo>
                  <a:lnTo>
                    <a:pt x="1" y="24145"/>
                  </a:lnTo>
                  <a:cubicBezTo>
                    <a:pt x="1" y="25426"/>
                    <a:pt x="304" y="26027"/>
                    <a:pt x="959" y="26027"/>
                  </a:cubicBezTo>
                  <a:cubicBezTo>
                    <a:pt x="1288" y="26027"/>
                    <a:pt x="1706" y="25875"/>
                    <a:pt x="2219" y="25580"/>
                  </a:cubicBezTo>
                  <a:lnTo>
                    <a:pt x="7993" y="22253"/>
                  </a:lnTo>
                  <a:lnTo>
                    <a:pt x="7993" y="59375"/>
                  </a:lnTo>
                  <a:cubicBezTo>
                    <a:pt x="7993" y="60390"/>
                    <a:pt x="8801" y="61104"/>
                    <a:pt x="9690" y="61104"/>
                  </a:cubicBezTo>
                  <a:cubicBezTo>
                    <a:pt x="9972" y="61104"/>
                    <a:pt x="10262" y="61032"/>
                    <a:pt x="10537" y="60875"/>
                  </a:cubicBezTo>
                  <a:lnTo>
                    <a:pt x="20649" y="55036"/>
                  </a:lnTo>
                  <a:cubicBezTo>
                    <a:pt x="21856" y="54351"/>
                    <a:pt x="22541" y="53144"/>
                    <a:pt x="22541" y="51774"/>
                  </a:cubicBezTo>
                  <a:lnTo>
                    <a:pt x="22541" y="1866"/>
                  </a:lnTo>
                  <a:cubicBezTo>
                    <a:pt x="22541" y="609"/>
                    <a:pt x="22239" y="0"/>
                    <a:pt x="2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37"/>
          <p:cNvGrpSpPr/>
          <p:nvPr/>
        </p:nvGrpSpPr>
        <p:grpSpPr>
          <a:xfrm>
            <a:off x="4215263" y="3178875"/>
            <a:ext cx="675907" cy="1188467"/>
            <a:chOff x="4215263" y="3178875"/>
            <a:chExt cx="675907" cy="1188467"/>
          </a:xfrm>
        </p:grpSpPr>
        <p:sp>
          <p:nvSpPr>
            <p:cNvPr id="2481" name="Google Shape;2481;p37"/>
            <p:cNvSpPr/>
            <p:nvPr/>
          </p:nvSpPr>
          <p:spPr>
            <a:xfrm flipH="1">
              <a:off x="421526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7"/>
            <p:cNvSpPr/>
            <p:nvPr/>
          </p:nvSpPr>
          <p:spPr>
            <a:xfrm flipH="1">
              <a:off x="4252800"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7"/>
            <p:cNvSpPr/>
            <p:nvPr/>
          </p:nvSpPr>
          <p:spPr>
            <a:xfrm>
              <a:off x="4398730" y="3451413"/>
              <a:ext cx="346760" cy="702915"/>
            </a:xfrm>
            <a:custGeom>
              <a:avLst/>
              <a:gdLst/>
              <a:ahLst/>
              <a:cxnLst/>
              <a:rect l="l" t="t" r="r" b="b"/>
              <a:pathLst>
                <a:path w="31740" h="64340" extrusionOk="0">
                  <a:moveTo>
                    <a:pt x="26896" y="0"/>
                  </a:moveTo>
                  <a:cubicBezTo>
                    <a:pt x="25394" y="0"/>
                    <a:pt x="23544" y="620"/>
                    <a:pt x="21366" y="1865"/>
                  </a:cubicBezTo>
                  <a:lnTo>
                    <a:pt x="4274" y="11749"/>
                  </a:lnTo>
                  <a:cubicBezTo>
                    <a:pt x="2871" y="12597"/>
                    <a:pt x="2219" y="13738"/>
                    <a:pt x="2219" y="15500"/>
                  </a:cubicBezTo>
                  <a:lnTo>
                    <a:pt x="2219" y="23753"/>
                  </a:lnTo>
                  <a:cubicBezTo>
                    <a:pt x="2219" y="24932"/>
                    <a:pt x="2482" y="25526"/>
                    <a:pt x="3096" y="25526"/>
                  </a:cubicBezTo>
                  <a:cubicBezTo>
                    <a:pt x="3399" y="25526"/>
                    <a:pt x="3788" y="25381"/>
                    <a:pt x="4274" y="25090"/>
                  </a:cubicBezTo>
                  <a:lnTo>
                    <a:pt x="16865" y="17848"/>
                  </a:lnTo>
                  <a:cubicBezTo>
                    <a:pt x="17279" y="17612"/>
                    <a:pt x="17595" y="17482"/>
                    <a:pt x="17829" y="17482"/>
                  </a:cubicBezTo>
                  <a:cubicBezTo>
                    <a:pt x="18239" y="17482"/>
                    <a:pt x="18398" y="17880"/>
                    <a:pt x="18398" y="18794"/>
                  </a:cubicBezTo>
                  <a:cubicBezTo>
                    <a:pt x="18398" y="20360"/>
                    <a:pt x="18072" y="21110"/>
                    <a:pt x="16865" y="22252"/>
                  </a:cubicBezTo>
                  <a:lnTo>
                    <a:pt x="9101" y="29722"/>
                  </a:lnTo>
                  <a:cubicBezTo>
                    <a:pt x="3752" y="34778"/>
                    <a:pt x="0" y="39443"/>
                    <a:pt x="0" y="50436"/>
                  </a:cubicBezTo>
                  <a:lnTo>
                    <a:pt x="0" y="62570"/>
                  </a:lnTo>
                  <a:cubicBezTo>
                    <a:pt x="0" y="63760"/>
                    <a:pt x="283" y="64339"/>
                    <a:pt x="918" y="64339"/>
                  </a:cubicBezTo>
                  <a:cubicBezTo>
                    <a:pt x="1224" y="64339"/>
                    <a:pt x="1611" y="64205"/>
                    <a:pt x="2088" y="63940"/>
                  </a:cubicBezTo>
                  <a:lnTo>
                    <a:pt x="29652" y="47989"/>
                  </a:lnTo>
                  <a:cubicBezTo>
                    <a:pt x="31087" y="47109"/>
                    <a:pt x="31740" y="45999"/>
                    <a:pt x="31740" y="44238"/>
                  </a:cubicBezTo>
                  <a:lnTo>
                    <a:pt x="31740" y="35953"/>
                  </a:lnTo>
                  <a:cubicBezTo>
                    <a:pt x="31740" y="34773"/>
                    <a:pt x="31462" y="34208"/>
                    <a:pt x="30838" y="34208"/>
                  </a:cubicBezTo>
                  <a:cubicBezTo>
                    <a:pt x="30529" y="34208"/>
                    <a:pt x="30137" y="34346"/>
                    <a:pt x="29652" y="34615"/>
                  </a:cubicBezTo>
                  <a:lnTo>
                    <a:pt x="13146" y="44140"/>
                  </a:lnTo>
                  <a:lnTo>
                    <a:pt x="13146" y="42672"/>
                  </a:lnTo>
                  <a:cubicBezTo>
                    <a:pt x="13146" y="41139"/>
                    <a:pt x="13505" y="40813"/>
                    <a:pt x="14647" y="39704"/>
                  </a:cubicBezTo>
                  <a:lnTo>
                    <a:pt x="22508" y="32071"/>
                  </a:lnTo>
                  <a:cubicBezTo>
                    <a:pt x="28151" y="26688"/>
                    <a:pt x="31576" y="21469"/>
                    <a:pt x="31576" y="14358"/>
                  </a:cubicBezTo>
                  <a:lnTo>
                    <a:pt x="31576" y="7704"/>
                  </a:lnTo>
                  <a:cubicBezTo>
                    <a:pt x="31576" y="2581"/>
                    <a:pt x="29960" y="0"/>
                    <a:pt x="2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estrial"/>
                <a:ea typeface="Questrial"/>
                <a:cs typeface="Questrial"/>
                <a:sym typeface="Questrial"/>
              </a:endParaRPr>
            </a:p>
          </p:txBody>
        </p:sp>
      </p:grpSp>
      <p:grpSp>
        <p:nvGrpSpPr>
          <p:cNvPr id="2484" name="Google Shape;2484;p37"/>
          <p:cNvGrpSpPr/>
          <p:nvPr/>
        </p:nvGrpSpPr>
        <p:grpSpPr>
          <a:xfrm>
            <a:off x="7027913" y="3178875"/>
            <a:ext cx="680120" cy="1188467"/>
            <a:chOff x="7027913" y="3178875"/>
            <a:chExt cx="680120" cy="1188467"/>
          </a:xfrm>
        </p:grpSpPr>
        <p:sp>
          <p:nvSpPr>
            <p:cNvPr id="2485" name="Google Shape;2485;p37"/>
            <p:cNvSpPr/>
            <p:nvPr/>
          </p:nvSpPr>
          <p:spPr>
            <a:xfrm flipH="1">
              <a:off x="702791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7"/>
            <p:cNvSpPr/>
            <p:nvPr/>
          </p:nvSpPr>
          <p:spPr>
            <a:xfrm flipH="1">
              <a:off x="7069663"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7"/>
            <p:cNvSpPr/>
            <p:nvPr/>
          </p:nvSpPr>
          <p:spPr>
            <a:xfrm>
              <a:off x="7211543" y="3452255"/>
              <a:ext cx="354857" cy="701234"/>
            </a:xfrm>
            <a:custGeom>
              <a:avLst/>
              <a:gdLst/>
              <a:ahLst/>
              <a:cxnLst/>
              <a:rect l="l" t="t" r="r" b="b"/>
              <a:pathLst>
                <a:path w="33273" h="65751" extrusionOk="0">
                  <a:moveTo>
                    <a:pt x="24820" y="1"/>
                  </a:moveTo>
                  <a:cubicBezTo>
                    <a:pt x="23338" y="1"/>
                    <a:pt x="21473" y="620"/>
                    <a:pt x="19213" y="1930"/>
                  </a:cubicBezTo>
                  <a:lnTo>
                    <a:pt x="2186" y="11716"/>
                  </a:lnTo>
                  <a:cubicBezTo>
                    <a:pt x="653" y="12630"/>
                    <a:pt x="0" y="13804"/>
                    <a:pt x="0" y="15696"/>
                  </a:cubicBezTo>
                  <a:lnTo>
                    <a:pt x="0" y="24438"/>
                  </a:lnTo>
                  <a:cubicBezTo>
                    <a:pt x="0" y="25704"/>
                    <a:pt x="307" y="26328"/>
                    <a:pt x="960" y="26328"/>
                  </a:cubicBezTo>
                  <a:cubicBezTo>
                    <a:pt x="1282" y="26328"/>
                    <a:pt x="1689" y="26175"/>
                    <a:pt x="2186" y="25873"/>
                  </a:cubicBezTo>
                  <a:lnTo>
                    <a:pt x="13537" y="19349"/>
                  </a:lnTo>
                  <a:cubicBezTo>
                    <a:pt x="14187" y="18970"/>
                    <a:pt x="14661" y="18811"/>
                    <a:pt x="15004" y="18811"/>
                  </a:cubicBezTo>
                  <a:cubicBezTo>
                    <a:pt x="15693" y="18811"/>
                    <a:pt x="15853" y="19457"/>
                    <a:pt x="15853" y="20263"/>
                  </a:cubicBezTo>
                  <a:lnTo>
                    <a:pt x="15853" y="21339"/>
                  </a:lnTo>
                  <a:cubicBezTo>
                    <a:pt x="15853" y="22579"/>
                    <a:pt x="15495" y="23786"/>
                    <a:pt x="13537" y="24927"/>
                  </a:cubicBezTo>
                  <a:lnTo>
                    <a:pt x="7144" y="28646"/>
                  </a:lnTo>
                  <a:cubicBezTo>
                    <a:pt x="5578" y="29559"/>
                    <a:pt x="4926" y="30734"/>
                    <a:pt x="4926" y="32593"/>
                  </a:cubicBezTo>
                  <a:lnTo>
                    <a:pt x="4926" y="40552"/>
                  </a:lnTo>
                  <a:cubicBezTo>
                    <a:pt x="4926" y="41819"/>
                    <a:pt x="5233" y="42427"/>
                    <a:pt x="5895" y="42427"/>
                  </a:cubicBezTo>
                  <a:cubicBezTo>
                    <a:pt x="6223" y="42427"/>
                    <a:pt x="6637" y="42279"/>
                    <a:pt x="7144" y="41988"/>
                  </a:cubicBezTo>
                  <a:lnTo>
                    <a:pt x="17484" y="35986"/>
                  </a:lnTo>
                  <a:cubicBezTo>
                    <a:pt x="18157" y="35593"/>
                    <a:pt x="18641" y="35428"/>
                    <a:pt x="18986" y="35428"/>
                  </a:cubicBezTo>
                  <a:cubicBezTo>
                    <a:pt x="19646" y="35428"/>
                    <a:pt x="19800" y="36030"/>
                    <a:pt x="19800" y="36801"/>
                  </a:cubicBezTo>
                  <a:lnTo>
                    <a:pt x="19800" y="38791"/>
                  </a:lnTo>
                  <a:cubicBezTo>
                    <a:pt x="19800" y="40030"/>
                    <a:pt x="19442" y="41237"/>
                    <a:pt x="17484" y="42379"/>
                  </a:cubicBezTo>
                  <a:lnTo>
                    <a:pt x="2186" y="51252"/>
                  </a:lnTo>
                  <a:cubicBezTo>
                    <a:pt x="653" y="52132"/>
                    <a:pt x="0" y="53307"/>
                    <a:pt x="0" y="55199"/>
                  </a:cubicBezTo>
                  <a:lnTo>
                    <a:pt x="0" y="63876"/>
                  </a:lnTo>
                  <a:cubicBezTo>
                    <a:pt x="0" y="65142"/>
                    <a:pt x="307" y="65751"/>
                    <a:pt x="960" y="65751"/>
                  </a:cubicBezTo>
                  <a:cubicBezTo>
                    <a:pt x="1283" y="65751"/>
                    <a:pt x="1690" y="65602"/>
                    <a:pt x="2186" y="65311"/>
                  </a:cubicBezTo>
                  <a:lnTo>
                    <a:pt x="21431" y="54187"/>
                  </a:lnTo>
                  <a:cubicBezTo>
                    <a:pt x="29228" y="49686"/>
                    <a:pt x="33272" y="42673"/>
                    <a:pt x="33272" y="35007"/>
                  </a:cubicBezTo>
                  <a:lnTo>
                    <a:pt x="33272" y="27602"/>
                  </a:lnTo>
                  <a:cubicBezTo>
                    <a:pt x="33272" y="22766"/>
                    <a:pt x="32253" y="20232"/>
                    <a:pt x="29428" y="20232"/>
                  </a:cubicBezTo>
                  <a:cubicBezTo>
                    <a:pt x="28404" y="20232"/>
                    <a:pt x="27143" y="20565"/>
                    <a:pt x="25607" y="21241"/>
                  </a:cubicBezTo>
                  <a:cubicBezTo>
                    <a:pt x="28282" y="18240"/>
                    <a:pt x="29195" y="14913"/>
                    <a:pt x="29195" y="11129"/>
                  </a:cubicBezTo>
                  <a:lnTo>
                    <a:pt x="29195" y="6791"/>
                  </a:lnTo>
                  <a:cubicBezTo>
                    <a:pt x="29195" y="2450"/>
                    <a:pt x="27765" y="1"/>
                    <a:pt x="24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37"/>
          <p:cNvGrpSpPr/>
          <p:nvPr/>
        </p:nvGrpSpPr>
        <p:grpSpPr>
          <a:xfrm>
            <a:off x="386091" y="3663336"/>
            <a:ext cx="593164" cy="1161172"/>
            <a:chOff x="4921825" y="870250"/>
            <a:chExt cx="407925" cy="798550"/>
          </a:xfrm>
        </p:grpSpPr>
        <p:sp>
          <p:nvSpPr>
            <p:cNvPr id="2493" name="Google Shape;2493;p3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3" name="Google Shape;2523;p37"/>
          <p:cNvGrpSpPr/>
          <p:nvPr/>
        </p:nvGrpSpPr>
        <p:grpSpPr>
          <a:xfrm flipH="1">
            <a:off x="-2745382" y="-1156777"/>
            <a:ext cx="4017967" cy="3644766"/>
            <a:chOff x="3166062" y="1034326"/>
            <a:chExt cx="6010422" cy="5452155"/>
          </a:xfrm>
        </p:grpSpPr>
        <p:sp>
          <p:nvSpPr>
            <p:cNvPr id="2524" name="Google Shape;2524;p37"/>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7"/>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26" name="Google Shape;2526;p37"/>
          <p:cNvCxnSpPr/>
          <p:nvPr/>
        </p:nvCxnSpPr>
        <p:spPr>
          <a:xfrm>
            <a:off x="2297475" y="3647950"/>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527" name="Google Shape;2527;p37"/>
          <p:cNvCxnSpPr/>
          <p:nvPr/>
        </p:nvCxnSpPr>
        <p:spPr>
          <a:xfrm>
            <a:off x="5045300" y="3647950"/>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528" name="Google Shape;2528;p37"/>
          <p:cNvCxnSpPr/>
          <p:nvPr/>
        </p:nvCxnSpPr>
        <p:spPr>
          <a:xfrm>
            <a:off x="7904150" y="3647950"/>
            <a:ext cx="1828500" cy="0"/>
          </a:xfrm>
          <a:prstGeom prst="straightConnector1">
            <a:avLst/>
          </a:prstGeom>
          <a:noFill/>
          <a:ln w="28575" cap="flat" cmpd="sng">
            <a:solidFill>
              <a:schemeClr val="dk2"/>
            </a:solidFill>
            <a:prstDash val="dot"/>
            <a:round/>
            <a:headEnd type="none" w="med" len="med"/>
            <a:tailEnd type="none" w="med" len="med"/>
          </a:ln>
        </p:spPr>
      </p:cxnSp>
      <p:sp>
        <p:nvSpPr>
          <p:cNvPr id="2" name="Rectangle 1"/>
          <p:cNvSpPr/>
          <p:nvPr/>
        </p:nvSpPr>
        <p:spPr>
          <a:xfrm>
            <a:off x="340923" y="2015952"/>
            <a:ext cx="3080565" cy="523220"/>
          </a:xfrm>
          <a:prstGeom prst="rect">
            <a:avLst/>
          </a:prstGeom>
        </p:spPr>
        <p:txBody>
          <a:bodyPr wrap="square">
            <a:spAutoFit/>
          </a:bodyPr>
          <a:lstStyle/>
          <a:p>
            <a:r>
              <a:rPr lang="ar-SA" dirty="0">
                <a:latin typeface="Perpetua" panose="02020502060401020303" pitchFamily="18" charset="0"/>
              </a:rPr>
              <a:t> Choose a date as a point of </a:t>
            </a:r>
            <a:r>
              <a:rPr lang="ar-SA" dirty="0" smtClean="0">
                <a:latin typeface="Perpetua" panose="02020502060401020303" pitchFamily="18" charset="0"/>
              </a:rPr>
              <a:t>reference</a:t>
            </a:r>
            <a:endParaRPr lang="en-US" dirty="0" smtClean="0">
              <a:latin typeface="Perpetua" panose="02020502060401020303" pitchFamily="18" charset="0"/>
            </a:endParaRPr>
          </a:p>
          <a:p>
            <a:r>
              <a:rPr lang="ar-SA" b="1" dirty="0" smtClean="0">
                <a:latin typeface="Perpetua" panose="02020502060401020303" pitchFamily="18" charset="0"/>
              </a:rPr>
              <a:t>use </a:t>
            </a:r>
            <a:r>
              <a:rPr lang="ar-SA" b="1" dirty="0">
                <a:latin typeface="Perpetua" panose="02020502060401020303" pitchFamily="18" charset="0"/>
              </a:rPr>
              <a:t>the maximum date in the </a:t>
            </a:r>
            <a:r>
              <a:rPr lang="ar-SA" b="1" dirty="0" smtClean="0">
                <a:latin typeface="Perpetua" panose="02020502060401020303" pitchFamily="18" charset="0"/>
              </a:rPr>
              <a:t>dataset</a:t>
            </a:r>
            <a:endParaRPr lang="ar-SA" b="1" dirty="0">
              <a:latin typeface="Perpetua" panose="02020502060401020303" pitchFamily="18" charset="0"/>
            </a:endParaRPr>
          </a:p>
        </p:txBody>
      </p:sp>
      <p:pic>
        <p:nvPicPr>
          <p:cNvPr id="3" name="Picture 2"/>
          <p:cNvPicPr>
            <a:picLocks noChangeAspect="1"/>
          </p:cNvPicPr>
          <p:nvPr/>
        </p:nvPicPr>
        <p:blipFill>
          <a:blip r:embed="rId3"/>
          <a:stretch>
            <a:fillRect/>
          </a:stretch>
        </p:blipFill>
        <p:spPr>
          <a:xfrm>
            <a:off x="490485" y="2570152"/>
            <a:ext cx="2781443" cy="323867"/>
          </a:xfrm>
          <a:prstGeom prst="rect">
            <a:avLst/>
          </a:prstGeom>
        </p:spPr>
      </p:pic>
      <p:sp>
        <p:nvSpPr>
          <p:cNvPr id="4" name="Rectangle 3"/>
          <p:cNvSpPr/>
          <p:nvPr/>
        </p:nvSpPr>
        <p:spPr>
          <a:xfrm>
            <a:off x="3325916" y="1257274"/>
            <a:ext cx="2492137" cy="523220"/>
          </a:xfrm>
          <a:prstGeom prst="rect">
            <a:avLst/>
          </a:prstGeom>
        </p:spPr>
        <p:txBody>
          <a:bodyPr wrap="square">
            <a:spAutoFit/>
          </a:bodyPr>
          <a:lstStyle/>
          <a:p>
            <a:pPr algn="ctr"/>
            <a:r>
              <a:rPr lang="en-US" dirty="0">
                <a:latin typeface="Perpetua" panose="02020502060401020303" pitchFamily="18" charset="0"/>
              </a:rPr>
              <a:t>Convert the '</a:t>
            </a:r>
            <a:r>
              <a:rPr lang="en-US" dirty="0" err="1">
                <a:latin typeface="Perpetua" panose="02020502060401020303" pitchFamily="18" charset="0"/>
              </a:rPr>
              <a:t>InvoiceDate</a:t>
            </a:r>
            <a:r>
              <a:rPr lang="en-US" dirty="0">
                <a:latin typeface="Perpetua" panose="02020502060401020303" pitchFamily="18" charset="0"/>
              </a:rPr>
              <a:t>' column to </a:t>
            </a:r>
            <a:r>
              <a:rPr lang="en-US" dirty="0" err="1">
                <a:latin typeface="Perpetua" panose="02020502060401020303" pitchFamily="18" charset="0"/>
              </a:rPr>
              <a:t>datetime</a:t>
            </a:r>
            <a:r>
              <a:rPr lang="en-US" dirty="0">
                <a:latin typeface="Perpetua" panose="02020502060401020303" pitchFamily="18" charset="0"/>
              </a:rPr>
              <a:t> format</a:t>
            </a:r>
            <a:endParaRPr lang="ar-SA" dirty="0">
              <a:latin typeface="Perpetua" panose="02020502060401020303" pitchFamily="18" charset="0"/>
            </a:endParaRPr>
          </a:p>
        </p:txBody>
      </p:sp>
      <p:sp>
        <p:nvSpPr>
          <p:cNvPr id="6" name="Rectangle 5"/>
          <p:cNvSpPr/>
          <p:nvPr/>
        </p:nvSpPr>
        <p:spPr>
          <a:xfrm>
            <a:off x="6138170" y="1868952"/>
            <a:ext cx="2417855" cy="523220"/>
          </a:xfrm>
          <a:prstGeom prst="rect">
            <a:avLst/>
          </a:prstGeom>
        </p:spPr>
        <p:txBody>
          <a:bodyPr wrap="square">
            <a:spAutoFit/>
          </a:bodyPr>
          <a:lstStyle/>
          <a:p>
            <a:pPr algn="ctr"/>
            <a:r>
              <a:rPr lang="ar-SA" dirty="0">
                <a:latin typeface="Perpetua" panose="02020502060401020303" pitchFamily="18" charset="0"/>
              </a:rPr>
              <a:t>Group by 'CustomerID' and find the last purchase date</a:t>
            </a:r>
          </a:p>
        </p:txBody>
      </p:sp>
    </p:spTree>
    <p:extLst>
      <p:ext uri="{BB962C8B-B14F-4D97-AF65-F5344CB8AC3E}">
        <p14:creationId xmlns:p14="http://schemas.microsoft.com/office/powerpoint/2010/main" val="4068735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9" name="Google Shape;2279;p30"/>
          <p:cNvSpPr/>
          <p:nvPr/>
        </p:nvSpPr>
        <p:spPr>
          <a:xfrm>
            <a:off x="2115048" y="670375"/>
            <a:ext cx="4925496" cy="228122"/>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516835" y="1125525"/>
            <a:ext cx="7633252" cy="3083982"/>
          </a:xfrm>
          <a:prstGeom prst="rect">
            <a:avLst/>
          </a:prstGeom>
        </p:spPr>
      </p:pic>
      <p:sp>
        <p:nvSpPr>
          <p:cNvPr id="4" name="Rectangle 2"/>
          <p:cNvSpPr>
            <a:spLocks noGrp="1" noChangeArrowheads="1"/>
          </p:cNvSpPr>
          <p:nvPr>
            <p:ph type="title"/>
          </p:nvPr>
        </p:nvSpPr>
        <p:spPr bwMode="auto">
          <a:xfrm>
            <a:off x="2115048" y="615159"/>
            <a:ext cx="40863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r-SA" altLang="ar-SA" sz="1600" b="0" i="0" u="none" strike="noStrike" cap="none" normalizeH="0" baseline="0" dirty="0" smtClean="0">
                <a:ln>
                  <a:noFill/>
                </a:ln>
                <a:solidFill>
                  <a:srgbClr val="374151"/>
                </a:solidFill>
                <a:effectLst/>
                <a:latin typeface="Perpetua" panose="02020502060401020303" pitchFamily="18" charset="0"/>
              </a:rPr>
              <a:t>merging the </a:t>
            </a:r>
            <a:r>
              <a:rPr kumimoji="0" lang="ar-SA" altLang="ar-SA" sz="1600" b="1" i="0" u="none" strike="noStrike" cap="none" normalizeH="0" baseline="0" dirty="0" smtClean="0">
                <a:ln>
                  <a:noFill/>
                </a:ln>
                <a:solidFill>
                  <a:schemeClr val="tx1"/>
                </a:solidFill>
                <a:effectLst/>
                <a:latin typeface="Perpetua" panose="02020502060401020303" pitchFamily="18" charset="0"/>
              </a:rPr>
              <a:t>df_uk</a:t>
            </a:r>
            <a:r>
              <a:rPr kumimoji="0" lang="ar-SA" altLang="ar-SA" sz="1600" b="0" i="0" u="none" strike="noStrike" cap="none" normalizeH="0" baseline="0" dirty="0" smtClean="0">
                <a:ln>
                  <a:noFill/>
                </a:ln>
                <a:solidFill>
                  <a:srgbClr val="374151"/>
                </a:solidFill>
                <a:effectLst/>
                <a:latin typeface="Perpetua" panose="02020502060401020303" pitchFamily="18" charset="0"/>
              </a:rPr>
              <a:t> </a:t>
            </a:r>
            <a:r>
              <a:rPr kumimoji="0" lang="en-US" altLang="ar-SA" sz="1600" b="0" i="0" u="none" strike="noStrike" cap="none" normalizeH="0" baseline="0" dirty="0" smtClean="0">
                <a:ln>
                  <a:noFill/>
                </a:ln>
                <a:solidFill>
                  <a:srgbClr val="374151"/>
                </a:solidFill>
                <a:effectLst/>
                <a:latin typeface="Perpetua" panose="02020502060401020303" pitchFamily="18" charset="0"/>
              </a:rPr>
              <a:t>with the </a:t>
            </a:r>
            <a:r>
              <a:rPr kumimoji="0" lang="ar-SA" altLang="ar-SA" sz="1600" b="1" i="0" u="none" strike="noStrike" cap="none" normalizeH="0" baseline="0" dirty="0" smtClean="0">
                <a:ln>
                  <a:noFill/>
                </a:ln>
                <a:solidFill>
                  <a:schemeClr val="tx1"/>
                </a:solidFill>
                <a:effectLst/>
                <a:latin typeface="Perpetua" panose="02020502060401020303" pitchFamily="18" charset="0"/>
              </a:rPr>
              <a:t>last_purchase_date</a:t>
            </a:r>
            <a:r>
              <a:rPr kumimoji="0" lang="ar-SA" altLang="ar-SA" sz="1600" b="0" i="0" u="none" strike="noStrike" cap="none" normalizeH="0" baseline="0" dirty="0" smtClean="0">
                <a:ln>
                  <a:noFill/>
                </a:ln>
                <a:solidFill>
                  <a:schemeClr val="tx1"/>
                </a:solidFill>
                <a:effectLst/>
                <a:latin typeface="Perpetua" panose="02020502060401020303" pitchFamily="18" charset="0"/>
              </a:rPr>
              <a:t> </a:t>
            </a:r>
          </a:p>
        </p:txBody>
      </p:sp>
    </p:spTree>
    <p:extLst>
      <p:ext uri="{BB962C8B-B14F-4D97-AF65-F5344CB8AC3E}">
        <p14:creationId xmlns:p14="http://schemas.microsoft.com/office/powerpoint/2010/main" val="432011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cxnSp>
        <p:nvCxnSpPr>
          <p:cNvPr id="2539" name="Google Shape;2539;p38"/>
          <p:cNvCxnSpPr/>
          <p:nvPr/>
        </p:nvCxnSpPr>
        <p:spPr>
          <a:xfrm>
            <a:off x="2518575" y="2719641"/>
            <a:ext cx="0" cy="1200300"/>
          </a:xfrm>
          <a:prstGeom prst="straightConnector1">
            <a:avLst/>
          </a:prstGeom>
          <a:noFill/>
          <a:ln w="19050" cap="flat" cmpd="sng">
            <a:solidFill>
              <a:schemeClr val="accent6"/>
            </a:solidFill>
            <a:prstDash val="solid"/>
            <a:round/>
            <a:headEnd type="oval" w="med" len="med"/>
            <a:tailEnd type="none" w="med" len="med"/>
          </a:ln>
        </p:spPr>
      </p:cxnSp>
      <p:cxnSp>
        <p:nvCxnSpPr>
          <p:cNvPr id="2540" name="Google Shape;2540;p38"/>
          <p:cNvCxnSpPr/>
          <p:nvPr/>
        </p:nvCxnSpPr>
        <p:spPr>
          <a:xfrm>
            <a:off x="5335438" y="2719641"/>
            <a:ext cx="0" cy="1200300"/>
          </a:xfrm>
          <a:prstGeom prst="straightConnector1">
            <a:avLst/>
          </a:prstGeom>
          <a:noFill/>
          <a:ln w="19050" cap="flat" cmpd="sng">
            <a:solidFill>
              <a:schemeClr val="accent3"/>
            </a:solidFill>
            <a:prstDash val="solid"/>
            <a:round/>
            <a:headEnd type="oval" w="med" len="med"/>
            <a:tailEnd type="none" w="med" len="med"/>
          </a:ln>
        </p:spPr>
      </p:cxnSp>
      <p:grpSp>
        <p:nvGrpSpPr>
          <p:cNvPr id="2544" name="Google Shape;2544;p38"/>
          <p:cNvGrpSpPr/>
          <p:nvPr/>
        </p:nvGrpSpPr>
        <p:grpSpPr>
          <a:xfrm>
            <a:off x="2153713" y="3274291"/>
            <a:ext cx="683920" cy="1188467"/>
            <a:chOff x="1390388" y="3178875"/>
            <a:chExt cx="683920" cy="1188467"/>
          </a:xfrm>
        </p:grpSpPr>
        <p:sp>
          <p:nvSpPr>
            <p:cNvPr id="2545" name="Google Shape;2545;p38"/>
            <p:cNvSpPr/>
            <p:nvPr/>
          </p:nvSpPr>
          <p:spPr>
            <a:xfrm flipH="1">
              <a:off x="1390388"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8"/>
            <p:cNvSpPr/>
            <p:nvPr/>
          </p:nvSpPr>
          <p:spPr>
            <a:xfrm flipH="1">
              <a:off x="1435938"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8"/>
            <p:cNvSpPr/>
            <p:nvPr/>
          </p:nvSpPr>
          <p:spPr>
            <a:xfrm>
              <a:off x="1561363" y="3384099"/>
              <a:ext cx="387765" cy="660469"/>
            </a:xfrm>
            <a:custGeom>
              <a:avLst/>
              <a:gdLst/>
              <a:ahLst/>
              <a:cxnLst/>
              <a:rect l="l" t="t" r="r" b="b"/>
              <a:pathLst>
                <a:path w="33306" h="56717" extrusionOk="0">
                  <a:moveTo>
                    <a:pt x="32373" y="0"/>
                  </a:moveTo>
                  <a:cubicBezTo>
                    <a:pt x="32068" y="0"/>
                    <a:pt x="31684" y="134"/>
                    <a:pt x="31218" y="399"/>
                  </a:cubicBezTo>
                  <a:lnTo>
                    <a:pt x="22346" y="5553"/>
                  </a:lnTo>
                  <a:cubicBezTo>
                    <a:pt x="20910" y="6401"/>
                    <a:pt x="20258" y="7543"/>
                    <a:pt x="20258" y="9304"/>
                  </a:cubicBezTo>
                  <a:lnTo>
                    <a:pt x="20258" y="30996"/>
                  </a:lnTo>
                  <a:lnTo>
                    <a:pt x="14876" y="34095"/>
                  </a:lnTo>
                  <a:cubicBezTo>
                    <a:pt x="14559" y="34282"/>
                    <a:pt x="14276" y="34372"/>
                    <a:pt x="14035" y="34372"/>
                  </a:cubicBezTo>
                  <a:cubicBezTo>
                    <a:pt x="13431" y="34372"/>
                    <a:pt x="13081" y="33806"/>
                    <a:pt x="13081" y="32758"/>
                  </a:cubicBezTo>
                  <a:lnTo>
                    <a:pt x="13081" y="13414"/>
                  </a:lnTo>
                  <a:cubicBezTo>
                    <a:pt x="13081" y="12235"/>
                    <a:pt x="12789" y="11670"/>
                    <a:pt x="12165" y="11670"/>
                  </a:cubicBezTo>
                  <a:cubicBezTo>
                    <a:pt x="11857" y="11670"/>
                    <a:pt x="11468" y="11807"/>
                    <a:pt x="10994" y="12077"/>
                  </a:cubicBezTo>
                  <a:lnTo>
                    <a:pt x="2056" y="17263"/>
                  </a:lnTo>
                  <a:cubicBezTo>
                    <a:pt x="653" y="18112"/>
                    <a:pt x="1" y="19253"/>
                    <a:pt x="1" y="20982"/>
                  </a:cubicBezTo>
                  <a:lnTo>
                    <a:pt x="1" y="45741"/>
                  </a:lnTo>
                  <a:cubicBezTo>
                    <a:pt x="1" y="50982"/>
                    <a:pt x="1281" y="53621"/>
                    <a:pt x="4260" y="53621"/>
                  </a:cubicBezTo>
                  <a:cubicBezTo>
                    <a:pt x="5842" y="53621"/>
                    <a:pt x="7903" y="52877"/>
                    <a:pt x="10505" y="51384"/>
                  </a:cubicBezTo>
                  <a:lnTo>
                    <a:pt x="20258" y="45741"/>
                  </a:lnTo>
                  <a:lnTo>
                    <a:pt x="20258" y="54972"/>
                  </a:lnTo>
                  <a:cubicBezTo>
                    <a:pt x="20258" y="56151"/>
                    <a:pt x="20550" y="56717"/>
                    <a:pt x="21174" y="56717"/>
                  </a:cubicBezTo>
                  <a:cubicBezTo>
                    <a:pt x="21482" y="56717"/>
                    <a:pt x="21871" y="56579"/>
                    <a:pt x="22346" y="56309"/>
                  </a:cubicBezTo>
                  <a:lnTo>
                    <a:pt x="31218" y="51188"/>
                  </a:lnTo>
                  <a:cubicBezTo>
                    <a:pt x="32653" y="50307"/>
                    <a:pt x="33306" y="49166"/>
                    <a:pt x="33306" y="47437"/>
                  </a:cubicBezTo>
                  <a:lnTo>
                    <a:pt x="33306" y="1769"/>
                  </a:lnTo>
                  <a:cubicBezTo>
                    <a:pt x="33306" y="580"/>
                    <a:pt x="33008" y="0"/>
                    <a:pt x="32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8"/>
          <p:cNvGrpSpPr/>
          <p:nvPr/>
        </p:nvGrpSpPr>
        <p:grpSpPr>
          <a:xfrm>
            <a:off x="4978588" y="3274291"/>
            <a:ext cx="675907" cy="1188467"/>
            <a:chOff x="4215263" y="3178875"/>
            <a:chExt cx="675907" cy="1188467"/>
          </a:xfrm>
        </p:grpSpPr>
        <p:sp>
          <p:nvSpPr>
            <p:cNvPr id="2549" name="Google Shape;2549;p38"/>
            <p:cNvSpPr/>
            <p:nvPr/>
          </p:nvSpPr>
          <p:spPr>
            <a:xfrm flipH="1">
              <a:off x="421526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8"/>
            <p:cNvSpPr/>
            <p:nvPr/>
          </p:nvSpPr>
          <p:spPr>
            <a:xfrm flipH="1">
              <a:off x="4252800"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8"/>
            <p:cNvSpPr/>
            <p:nvPr/>
          </p:nvSpPr>
          <p:spPr>
            <a:xfrm>
              <a:off x="4386351" y="3395476"/>
              <a:ext cx="371531" cy="776688"/>
            </a:xfrm>
            <a:custGeom>
              <a:avLst/>
              <a:gdLst/>
              <a:ahLst/>
              <a:cxnLst/>
              <a:rect l="l" t="t" r="r" b="b"/>
              <a:pathLst>
                <a:path w="32230" h="67377" extrusionOk="0">
                  <a:moveTo>
                    <a:pt x="29195" y="0"/>
                  </a:moveTo>
                  <a:cubicBezTo>
                    <a:pt x="28880" y="0"/>
                    <a:pt x="28480" y="149"/>
                    <a:pt x="27989" y="444"/>
                  </a:cubicBezTo>
                  <a:lnTo>
                    <a:pt x="2708" y="15025"/>
                  </a:lnTo>
                  <a:cubicBezTo>
                    <a:pt x="1241" y="15906"/>
                    <a:pt x="588" y="17047"/>
                    <a:pt x="588" y="18841"/>
                  </a:cubicBezTo>
                  <a:lnTo>
                    <a:pt x="588" y="45622"/>
                  </a:lnTo>
                  <a:cubicBezTo>
                    <a:pt x="588" y="46816"/>
                    <a:pt x="877" y="47389"/>
                    <a:pt x="1502" y="47389"/>
                  </a:cubicBezTo>
                  <a:cubicBezTo>
                    <a:pt x="1817" y="47389"/>
                    <a:pt x="2217" y="47244"/>
                    <a:pt x="2708" y="46960"/>
                  </a:cubicBezTo>
                  <a:lnTo>
                    <a:pt x="17257" y="38544"/>
                  </a:lnTo>
                  <a:cubicBezTo>
                    <a:pt x="17601" y="38354"/>
                    <a:pt x="17906" y="38251"/>
                    <a:pt x="18155" y="38251"/>
                  </a:cubicBezTo>
                  <a:cubicBezTo>
                    <a:pt x="18591" y="38251"/>
                    <a:pt x="18855" y="38568"/>
                    <a:pt x="18855" y="39294"/>
                  </a:cubicBezTo>
                  <a:lnTo>
                    <a:pt x="18855" y="42099"/>
                  </a:lnTo>
                  <a:cubicBezTo>
                    <a:pt x="18855" y="43241"/>
                    <a:pt x="18203" y="44154"/>
                    <a:pt x="17257" y="44676"/>
                  </a:cubicBezTo>
                  <a:lnTo>
                    <a:pt x="2121" y="53386"/>
                  </a:lnTo>
                  <a:cubicBezTo>
                    <a:pt x="653" y="54267"/>
                    <a:pt x="1" y="55408"/>
                    <a:pt x="1" y="57202"/>
                  </a:cubicBezTo>
                  <a:lnTo>
                    <a:pt x="1" y="65586"/>
                  </a:lnTo>
                  <a:cubicBezTo>
                    <a:pt x="1" y="66789"/>
                    <a:pt x="295" y="67376"/>
                    <a:pt x="931" y="67376"/>
                  </a:cubicBezTo>
                  <a:cubicBezTo>
                    <a:pt x="1243" y="67376"/>
                    <a:pt x="1638" y="67235"/>
                    <a:pt x="2121" y="66956"/>
                  </a:cubicBezTo>
                  <a:lnTo>
                    <a:pt x="20780" y="56126"/>
                  </a:lnTo>
                  <a:cubicBezTo>
                    <a:pt x="27826" y="52048"/>
                    <a:pt x="32229" y="44937"/>
                    <a:pt x="32229" y="37631"/>
                  </a:cubicBezTo>
                  <a:lnTo>
                    <a:pt x="32229" y="27681"/>
                  </a:lnTo>
                  <a:cubicBezTo>
                    <a:pt x="32229" y="22682"/>
                    <a:pt x="30522" y="20308"/>
                    <a:pt x="27552" y="20308"/>
                  </a:cubicBezTo>
                  <a:cubicBezTo>
                    <a:pt x="26007" y="20308"/>
                    <a:pt x="24120" y="20951"/>
                    <a:pt x="21954" y="22201"/>
                  </a:cubicBezTo>
                  <a:lnTo>
                    <a:pt x="13930" y="26866"/>
                  </a:lnTo>
                  <a:lnTo>
                    <a:pt x="13930" y="22201"/>
                  </a:lnTo>
                  <a:lnTo>
                    <a:pt x="27989" y="14112"/>
                  </a:lnTo>
                  <a:cubicBezTo>
                    <a:pt x="29457" y="13231"/>
                    <a:pt x="30109" y="12089"/>
                    <a:pt x="30109" y="10295"/>
                  </a:cubicBezTo>
                  <a:lnTo>
                    <a:pt x="30109" y="1781"/>
                  </a:lnTo>
                  <a:cubicBezTo>
                    <a:pt x="30109" y="588"/>
                    <a:pt x="29820" y="0"/>
                    <a:pt x="29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38"/>
          <p:cNvGrpSpPr/>
          <p:nvPr/>
        </p:nvGrpSpPr>
        <p:grpSpPr>
          <a:xfrm flipH="1">
            <a:off x="-2299857" y="-2697840"/>
            <a:ext cx="4017967" cy="3644766"/>
            <a:chOff x="3166062" y="1034326"/>
            <a:chExt cx="6010422" cy="5452155"/>
          </a:xfrm>
        </p:grpSpPr>
        <p:sp>
          <p:nvSpPr>
            <p:cNvPr id="2553" name="Google Shape;2553;p38"/>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8"/>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2555;p38"/>
          <p:cNvGrpSpPr/>
          <p:nvPr/>
        </p:nvGrpSpPr>
        <p:grpSpPr>
          <a:xfrm>
            <a:off x="7540747" y="-598211"/>
            <a:ext cx="3863499" cy="3798516"/>
            <a:chOff x="3133537" y="-308699"/>
            <a:chExt cx="6010422" cy="5452155"/>
          </a:xfrm>
        </p:grpSpPr>
        <p:sp>
          <p:nvSpPr>
            <p:cNvPr id="2556" name="Google Shape;2556;p38"/>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8"/>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8" name="Google Shape;2558;p38"/>
          <p:cNvGrpSpPr/>
          <p:nvPr/>
        </p:nvGrpSpPr>
        <p:grpSpPr>
          <a:xfrm>
            <a:off x="7540741" y="371486"/>
            <a:ext cx="593164" cy="1161172"/>
            <a:chOff x="4921825" y="870250"/>
            <a:chExt cx="407925" cy="798550"/>
          </a:xfrm>
        </p:grpSpPr>
        <p:sp>
          <p:nvSpPr>
            <p:cNvPr id="2559" name="Google Shape;2559;p38"/>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8"/>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8"/>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8"/>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8"/>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8"/>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8"/>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8"/>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8"/>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8"/>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8"/>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8"/>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8"/>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8"/>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8"/>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8"/>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8"/>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8"/>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8"/>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8"/>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8"/>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8"/>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8"/>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8"/>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8"/>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8"/>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8"/>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8"/>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8"/>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8"/>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9" name="Google Shape;2589;p38"/>
          <p:cNvCxnSpPr/>
          <p:nvPr/>
        </p:nvCxnSpPr>
        <p:spPr>
          <a:xfrm>
            <a:off x="2993863" y="3743366"/>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590" name="Google Shape;2590;p38"/>
          <p:cNvCxnSpPr/>
          <p:nvPr/>
        </p:nvCxnSpPr>
        <p:spPr>
          <a:xfrm>
            <a:off x="168975" y="3743366"/>
            <a:ext cx="1828500" cy="0"/>
          </a:xfrm>
          <a:prstGeom prst="straightConnector1">
            <a:avLst/>
          </a:prstGeom>
          <a:noFill/>
          <a:ln w="28575" cap="flat" cmpd="sng">
            <a:solidFill>
              <a:schemeClr val="dk2"/>
            </a:solidFill>
            <a:prstDash val="dot"/>
            <a:round/>
            <a:headEnd type="none" w="med" len="med"/>
            <a:tailEnd type="none" w="med" len="med"/>
          </a:ln>
        </p:spPr>
      </p:cxnSp>
      <p:sp>
        <p:nvSpPr>
          <p:cNvPr id="64" name="Google Shape;2472;p37"/>
          <p:cNvSpPr/>
          <p:nvPr/>
        </p:nvSpPr>
        <p:spPr>
          <a:xfrm>
            <a:off x="1894421" y="318645"/>
            <a:ext cx="5317122" cy="59713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3;p37"/>
          <p:cNvSpPr txBox="1">
            <a:spLocks noGrp="1"/>
          </p:cNvSpPr>
          <p:nvPr>
            <p:ph type="title"/>
          </p:nvPr>
        </p:nvSpPr>
        <p:spPr>
          <a:xfrm>
            <a:off x="719985" y="322087"/>
            <a:ext cx="7704000" cy="572700"/>
          </a:xfrm>
          <a:prstGeom prst="rect">
            <a:avLst/>
          </a:prstGeom>
        </p:spPr>
        <p:txBody>
          <a:bodyPr spcFirstLastPara="1" wrap="square" lIns="91425" tIns="91425" rIns="91425" bIns="91425" anchor="ctr" anchorCtr="0">
            <a:noAutofit/>
          </a:bodyPr>
          <a:lstStyle/>
          <a:p>
            <a:pPr lvl="0"/>
            <a:r>
              <a:rPr lang="en-US" sz="3200" dirty="0" smtClean="0">
                <a:latin typeface="Palatino Linotype" panose="02040502050505030304" pitchFamily="18" charset="0"/>
              </a:rPr>
              <a:t>STEP </a:t>
            </a:r>
            <a:r>
              <a:rPr lang="en-US" sz="2400" dirty="0" smtClean="0">
                <a:latin typeface="Palatino Linotype" panose="02040502050505030304" pitchFamily="18" charset="0"/>
              </a:rPr>
              <a:t>to calculate </a:t>
            </a:r>
            <a:r>
              <a:rPr lang="en-US" sz="2400" dirty="0">
                <a:latin typeface="Palatino Linotype" panose="02040502050505030304" pitchFamily="18" charset="0"/>
              </a:rPr>
              <a:t>the </a:t>
            </a:r>
            <a:r>
              <a:rPr lang="en-US" sz="2400" dirty="0" err="1">
                <a:latin typeface="Palatino Linotype" panose="02040502050505030304" pitchFamily="18" charset="0"/>
              </a:rPr>
              <a:t>recency</a:t>
            </a:r>
            <a:r>
              <a:rPr lang="en-US" sz="2400" dirty="0">
                <a:latin typeface="Palatino Linotype" panose="02040502050505030304" pitchFamily="18" charset="0"/>
              </a:rPr>
              <a:t> values</a:t>
            </a:r>
            <a:endParaRPr dirty="0">
              <a:latin typeface="Palatino Linotype" panose="02040502050505030304" pitchFamily="18" charset="0"/>
            </a:endParaRPr>
          </a:p>
        </p:txBody>
      </p:sp>
      <p:sp>
        <p:nvSpPr>
          <p:cNvPr id="3" name="Rectangle 2"/>
          <p:cNvSpPr/>
          <p:nvPr/>
        </p:nvSpPr>
        <p:spPr>
          <a:xfrm>
            <a:off x="1018897" y="1496033"/>
            <a:ext cx="2577950" cy="307777"/>
          </a:xfrm>
          <a:prstGeom prst="rect">
            <a:avLst/>
          </a:prstGeom>
        </p:spPr>
        <p:txBody>
          <a:bodyPr wrap="none">
            <a:spAutoFit/>
          </a:bodyPr>
          <a:lstStyle/>
          <a:p>
            <a:r>
              <a:rPr lang="en-US" dirty="0">
                <a:latin typeface="Perpetua" panose="02020502060401020303" pitchFamily="18" charset="0"/>
              </a:rPr>
              <a:t>Calculate the days since last purchase</a:t>
            </a:r>
          </a:p>
        </p:txBody>
      </p:sp>
      <p:pic>
        <p:nvPicPr>
          <p:cNvPr id="4" name="Picture 3"/>
          <p:cNvPicPr>
            <a:picLocks noChangeAspect="1"/>
          </p:cNvPicPr>
          <p:nvPr/>
        </p:nvPicPr>
        <p:blipFill>
          <a:blip r:embed="rId3"/>
          <a:stretch>
            <a:fillRect/>
          </a:stretch>
        </p:blipFill>
        <p:spPr>
          <a:xfrm>
            <a:off x="1158463" y="1889335"/>
            <a:ext cx="2298818" cy="641383"/>
          </a:xfrm>
          <a:prstGeom prst="rect">
            <a:avLst/>
          </a:prstGeom>
        </p:spPr>
      </p:pic>
      <p:sp>
        <p:nvSpPr>
          <p:cNvPr id="5" name="Rectangle 4"/>
          <p:cNvSpPr/>
          <p:nvPr/>
        </p:nvSpPr>
        <p:spPr>
          <a:xfrm>
            <a:off x="4010399" y="1657486"/>
            <a:ext cx="2863676" cy="523220"/>
          </a:xfrm>
          <a:prstGeom prst="rect">
            <a:avLst/>
          </a:prstGeom>
        </p:spPr>
        <p:txBody>
          <a:bodyPr wrap="square">
            <a:spAutoFit/>
          </a:bodyPr>
          <a:lstStyle/>
          <a:p>
            <a:r>
              <a:rPr lang="en-US" dirty="0" smtClean="0">
                <a:latin typeface="Perpetua" panose="02020502060401020303" pitchFamily="18" charset="0"/>
              </a:rPr>
              <a:t>Finally drop </a:t>
            </a:r>
            <a:r>
              <a:rPr lang="en-US" dirty="0" err="1">
                <a:latin typeface="Perpetua" panose="02020502060401020303" pitchFamily="18" charset="0"/>
              </a:rPr>
              <a:t>Last_Purchase_Date</a:t>
            </a:r>
            <a:r>
              <a:rPr lang="en-US" dirty="0">
                <a:latin typeface="Perpetua" panose="02020502060401020303" pitchFamily="18" charset="0"/>
              </a:rPr>
              <a:t> since we don't need it anymore</a:t>
            </a:r>
          </a:p>
        </p:txBody>
      </p:sp>
    </p:spTree>
    <p:extLst>
      <p:ext uri="{BB962C8B-B14F-4D97-AF65-F5344CB8AC3E}">
        <p14:creationId xmlns:p14="http://schemas.microsoft.com/office/powerpoint/2010/main" val="2780755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9" name="Google Shape;2279;p30"/>
          <p:cNvSpPr/>
          <p:nvPr/>
        </p:nvSpPr>
        <p:spPr>
          <a:xfrm>
            <a:off x="2115048" y="670375"/>
            <a:ext cx="4925496" cy="228122"/>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 name="Rectangle 2"/>
          <p:cNvSpPr>
            <a:spLocks noGrp="1" noChangeArrowheads="1"/>
          </p:cNvSpPr>
          <p:nvPr>
            <p:ph type="title"/>
          </p:nvPr>
        </p:nvSpPr>
        <p:spPr bwMode="auto">
          <a:xfrm>
            <a:off x="2560321" y="522826"/>
            <a:ext cx="364394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lgn="l">
              <a:buClrTx/>
              <a:buSzTx/>
            </a:pPr>
            <a:r>
              <a:rPr kumimoji="0" lang="ar-SA" altLang="ar-SA" sz="2800" b="1" i="0" u="none" strike="noStrike" cap="none" normalizeH="0" baseline="0" dirty="0" smtClean="0">
                <a:ln>
                  <a:noFill/>
                </a:ln>
                <a:solidFill>
                  <a:schemeClr val="tx1"/>
                </a:solidFill>
                <a:effectLst/>
                <a:latin typeface="Perpetua" panose="02020502060401020303" pitchFamily="18" charset="0"/>
              </a:rPr>
              <a:t>df_uk</a:t>
            </a:r>
            <a:r>
              <a:rPr kumimoji="0" lang="ar-SA" altLang="ar-SA" sz="2800" b="0" i="0" u="none" strike="noStrike" cap="none" normalizeH="0" baseline="0" dirty="0" smtClean="0">
                <a:ln>
                  <a:noFill/>
                </a:ln>
                <a:solidFill>
                  <a:srgbClr val="374151"/>
                </a:solidFill>
                <a:effectLst/>
                <a:latin typeface="Perpetua" panose="02020502060401020303" pitchFamily="18" charset="0"/>
              </a:rPr>
              <a:t> </a:t>
            </a:r>
            <a:r>
              <a:rPr kumimoji="0" lang="en-US" altLang="ar-SA" sz="2800" b="0" i="0" u="none" strike="noStrike" cap="none" normalizeH="0" baseline="0" dirty="0" smtClean="0">
                <a:ln>
                  <a:noFill/>
                </a:ln>
                <a:solidFill>
                  <a:srgbClr val="374151"/>
                </a:solidFill>
                <a:effectLst/>
                <a:latin typeface="Perpetua" panose="02020502060401020303" pitchFamily="18" charset="0"/>
              </a:rPr>
              <a:t>with the </a:t>
            </a:r>
            <a:r>
              <a:rPr lang="en-US" sz="2800" dirty="0" err="1">
                <a:latin typeface="Palatino Linotype" panose="02040502050505030304" pitchFamily="18" charset="0"/>
              </a:rPr>
              <a:t>recency</a:t>
            </a:r>
            <a:r>
              <a:rPr kumimoji="0" lang="ar-SA" altLang="ar-SA" sz="2800" b="0" i="0" u="none" strike="noStrike" cap="none" normalizeH="0" baseline="0" dirty="0" smtClean="0">
                <a:ln>
                  <a:noFill/>
                </a:ln>
                <a:solidFill>
                  <a:schemeClr val="tx1"/>
                </a:solidFill>
                <a:effectLst/>
                <a:latin typeface="Perpetua" panose="02020502060401020303" pitchFamily="18" charset="0"/>
              </a:rPr>
              <a:t> </a:t>
            </a:r>
          </a:p>
        </p:txBody>
      </p:sp>
      <p:pic>
        <p:nvPicPr>
          <p:cNvPr id="5" name="Picture 4"/>
          <p:cNvPicPr>
            <a:picLocks noChangeAspect="1"/>
          </p:cNvPicPr>
          <p:nvPr/>
        </p:nvPicPr>
        <p:blipFill>
          <a:blip r:embed="rId3"/>
          <a:stretch>
            <a:fillRect/>
          </a:stretch>
        </p:blipFill>
        <p:spPr>
          <a:xfrm>
            <a:off x="302150" y="1316128"/>
            <a:ext cx="8356821" cy="2542130"/>
          </a:xfrm>
          <a:prstGeom prst="rect">
            <a:avLst/>
          </a:prstGeom>
        </p:spPr>
      </p:pic>
    </p:spTree>
    <p:extLst>
      <p:ext uri="{BB962C8B-B14F-4D97-AF65-F5344CB8AC3E}">
        <p14:creationId xmlns:p14="http://schemas.microsoft.com/office/powerpoint/2010/main" val="10143515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8"/>
        <p:cNvGrpSpPr/>
        <p:nvPr/>
      </p:nvGrpSpPr>
      <p:grpSpPr>
        <a:xfrm>
          <a:off x="0" y="0"/>
          <a:ext cx="0" cy="0"/>
          <a:chOff x="0" y="0"/>
          <a:chExt cx="0" cy="0"/>
        </a:xfrm>
      </p:grpSpPr>
      <p:grpSp>
        <p:nvGrpSpPr>
          <p:cNvPr id="2989" name="Google Shape;2989;p44"/>
          <p:cNvGrpSpPr/>
          <p:nvPr/>
        </p:nvGrpSpPr>
        <p:grpSpPr>
          <a:xfrm>
            <a:off x="800364" y="3677818"/>
            <a:ext cx="7580672" cy="4603851"/>
            <a:chOff x="2086054" y="1121475"/>
            <a:chExt cx="7734590" cy="4697328"/>
          </a:xfrm>
        </p:grpSpPr>
        <p:grpSp>
          <p:nvGrpSpPr>
            <p:cNvPr id="2990" name="Google Shape;2990;p44"/>
            <p:cNvGrpSpPr/>
            <p:nvPr/>
          </p:nvGrpSpPr>
          <p:grpSpPr>
            <a:xfrm>
              <a:off x="2086054" y="2249666"/>
              <a:ext cx="3867290" cy="3569137"/>
              <a:chOff x="7586676" y="3065319"/>
              <a:chExt cx="3169130" cy="2924803"/>
            </a:xfrm>
          </p:grpSpPr>
          <p:sp>
            <p:nvSpPr>
              <p:cNvPr id="2991" name="Google Shape;2991;p44"/>
              <p:cNvSpPr/>
              <p:nvPr/>
            </p:nvSpPr>
            <p:spPr>
              <a:xfrm rot="10800000" flipH="1">
                <a:off x="7586676" y="3115351"/>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4"/>
              <p:cNvSpPr/>
              <p:nvPr/>
            </p:nvSpPr>
            <p:spPr>
              <a:xfrm rot="10800000" flipH="1">
                <a:off x="7586676" y="3065319"/>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3" name="Google Shape;2993;p44"/>
            <p:cNvSpPr/>
            <p:nvPr/>
          </p:nvSpPr>
          <p:spPr>
            <a:xfrm>
              <a:off x="3441175" y="1121475"/>
              <a:ext cx="2541111" cy="225531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4"/>
            <p:cNvSpPr/>
            <p:nvPr/>
          </p:nvSpPr>
          <p:spPr>
            <a:xfrm flipH="1">
              <a:off x="5982200" y="1121475"/>
              <a:ext cx="2690400" cy="2440507"/>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5" name="Google Shape;2995;p44"/>
            <p:cNvGrpSpPr/>
            <p:nvPr/>
          </p:nvGrpSpPr>
          <p:grpSpPr>
            <a:xfrm flipH="1">
              <a:off x="5953354" y="2249666"/>
              <a:ext cx="3867290" cy="3569137"/>
              <a:chOff x="7586676" y="3065319"/>
              <a:chExt cx="3169130" cy="2924803"/>
            </a:xfrm>
          </p:grpSpPr>
          <p:sp>
            <p:nvSpPr>
              <p:cNvPr id="2996" name="Google Shape;2996;p44"/>
              <p:cNvSpPr/>
              <p:nvPr/>
            </p:nvSpPr>
            <p:spPr>
              <a:xfrm rot="10800000" flipH="1">
                <a:off x="7586676" y="3115351"/>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4"/>
              <p:cNvSpPr/>
              <p:nvPr/>
            </p:nvSpPr>
            <p:spPr>
              <a:xfrm rot="10800000" flipH="1">
                <a:off x="7586676" y="3065319"/>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98" name="Google Shape;2998;p44"/>
          <p:cNvSpPr/>
          <p:nvPr/>
        </p:nvSpPr>
        <p:spPr>
          <a:xfrm>
            <a:off x="2396135" y="1284397"/>
            <a:ext cx="4389120" cy="3326117"/>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4"/>
          <p:cNvSpPr/>
          <p:nvPr/>
        </p:nvSpPr>
        <p:spPr>
          <a:xfrm>
            <a:off x="2163825" y="685975"/>
            <a:ext cx="48438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sz="3200" dirty="0">
                <a:latin typeface="Palatino Linotype" panose="02040502050505030304" pitchFamily="18" charset="0"/>
              </a:rPr>
              <a:t>Plot RFM distributions</a:t>
            </a:r>
            <a:endParaRPr dirty="0">
              <a:latin typeface="Palatino Linotype" panose="02040502050505030304" pitchFamily="18" charset="0"/>
            </a:endParaRPr>
          </a:p>
        </p:txBody>
      </p:sp>
      <p:pic>
        <p:nvPicPr>
          <p:cNvPr id="3" name="Picture 2"/>
          <p:cNvPicPr>
            <a:picLocks noChangeAspect="1"/>
          </p:cNvPicPr>
          <p:nvPr/>
        </p:nvPicPr>
        <p:blipFill>
          <a:blip r:embed="rId3"/>
          <a:stretch>
            <a:fillRect/>
          </a:stretch>
        </p:blipFill>
        <p:spPr>
          <a:xfrm>
            <a:off x="2573382" y="1511629"/>
            <a:ext cx="4034625" cy="28878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cxnSp>
        <p:nvCxnSpPr>
          <p:cNvPr id="2466" name="Google Shape;2466;p37"/>
          <p:cNvCxnSpPr/>
          <p:nvPr/>
        </p:nvCxnSpPr>
        <p:spPr>
          <a:xfrm>
            <a:off x="2278208" y="2904852"/>
            <a:ext cx="0" cy="1200300"/>
          </a:xfrm>
          <a:prstGeom prst="straightConnector1">
            <a:avLst/>
          </a:prstGeom>
          <a:noFill/>
          <a:ln w="19050" cap="flat" cmpd="sng">
            <a:solidFill>
              <a:schemeClr val="accent5"/>
            </a:solidFill>
            <a:prstDash val="solid"/>
            <a:round/>
            <a:headEnd type="oval" w="med" len="med"/>
            <a:tailEnd type="none" w="med" len="med"/>
          </a:ln>
        </p:spPr>
      </p:cxnSp>
      <p:cxnSp>
        <p:nvCxnSpPr>
          <p:cNvPr id="2467" name="Google Shape;2467;p37"/>
          <p:cNvCxnSpPr/>
          <p:nvPr/>
        </p:nvCxnSpPr>
        <p:spPr>
          <a:xfrm>
            <a:off x="5075940" y="2203651"/>
            <a:ext cx="19131" cy="1901501"/>
          </a:xfrm>
          <a:prstGeom prst="straightConnector1">
            <a:avLst/>
          </a:prstGeom>
          <a:noFill/>
          <a:ln w="19050" cap="flat" cmpd="sng">
            <a:solidFill>
              <a:schemeClr val="accent2"/>
            </a:solidFill>
            <a:prstDash val="solid"/>
            <a:round/>
            <a:headEnd type="oval" w="med" len="med"/>
            <a:tailEnd type="none" w="med" len="med"/>
          </a:ln>
        </p:spPr>
      </p:cxnSp>
      <p:sp>
        <p:nvSpPr>
          <p:cNvPr id="2472" name="Google Shape;2472;p37"/>
          <p:cNvSpPr/>
          <p:nvPr/>
        </p:nvSpPr>
        <p:spPr>
          <a:xfrm>
            <a:off x="1564969" y="319213"/>
            <a:ext cx="5938958" cy="59713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7"/>
          <p:cNvSpPr txBox="1">
            <a:spLocks noGrp="1"/>
          </p:cNvSpPr>
          <p:nvPr>
            <p:ph type="title"/>
          </p:nvPr>
        </p:nvSpPr>
        <p:spPr>
          <a:xfrm>
            <a:off x="682448" y="306406"/>
            <a:ext cx="7704000" cy="572700"/>
          </a:xfrm>
          <a:prstGeom prst="rect">
            <a:avLst/>
          </a:prstGeom>
        </p:spPr>
        <p:txBody>
          <a:bodyPr spcFirstLastPara="1" wrap="square" lIns="91425" tIns="91425" rIns="91425" bIns="91425" anchor="ctr" anchorCtr="0">
            <a:noAutofit/>
          </a:bodyPr>
          <a:lstStyle/>
          <a:p>
            <a:r>
              <a:rPr lang="en-US" sz="3200" dirty="0" smtClean="0">
                <a:latin typeface="Palatino Linotype" panose="02040502050505030304" pitchFamily="18" charset="0"/>
              </a:rPr>
              <a:t>STEP </a:t>
            </a:r>
            <a:r>
              <a:rPr lang="en-US" sz="2400" dirty="0" smtClean="0">
                <a:latin typeface="Palatino Linotype" panose="02040502050505030304" pitchFamily="18" charset="0"/>
              </a:rPr>
              <a:t>to calculate </a:t>
            </a:r>
            <a:r>
              <a:rPr lang="en-US" sz="2400" b="1" dirty="0" smtClean="0">
                <a:latin typeface="Palatino Linotype" panose="02040502050505030304" pitchFamily="18" charset="0"/>
              </a:rPr>
              <a:t>Frequency </a:t>
            </a:r>
            <a:r>
              <a:rPr lang="en-US" sz="1400" dirty="0" smtClean="0">
                <a:latin typeface="Palatino Linotype" panose="02040502050505030304" pitchFamily="18" charset="0"/>
              </a:rPr>
              <a:t>Number </a:t>
            </a:r>
            <a:r>
              <a:rPr lang="en-US" sz="1400" dirty="0">
                <a:latin typeface="Palatino Linotype" panose="02040502050505030304" pitchFamily="18" charset="0"/>
              </a:rPr>
              <a:t>of </a:t>
            </a:r>
            <a:r>
              <a:rPr lang="en-US" sz="1400" dirty="0" smtClean="0">
                <a:latin typeface="Palatino Linotype" panose="02040502050505030304" pitchFamily="18" charset="0"/>
              </a:rPr>
              <a:t>purchases</a:t>
            </a:r>
            <a:endParaRPr sz="1600" dirty="0">
              <a:latin typeface="Palatino Linotype" panose="02040502050505030304" pitchFamily="18" charset="0"/>
            </a:endParaRPr>
          </a:p>
        </p:txBody>
      </p:sp>
      <p:grpSp>
        <p:nvGrpSpPr>
          <p:cNvPr id="2476" name="Google Shape;2476;p37"/>
          <p:cNvGrpSpPr/>
          <p:nvPr/>
        </p:nvGrpSpPr>
        <p:grpSpPr>
          <a:xfrm>
            <a:off x="1913346" y="3459502"/>
            <a:ext cx="683920" cy="1188467"/>
            <a:chOff x="1390388" y="3178875"/>
            <a:chExt cx="683920" cy="1188467"/>
          </a:xfrm>
        </p:grpSpPr>
        <p:sp>
          <p:nvSpPr>
            <p:cNvPr id="2477" name="Google Shape;2477;p37"/>
            <p:cNvSpPr/>
            <p:nvPr/>
          </p:nvSpPr>
          <p:spPr>
            <a:xfrm flipH="1">
              <a:off x="1390388"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7"/>
            <p:cNvSpPr/>
            <p:nvPr/>
          </p:nvSpPr>
          <p:spPr>
            <a:xfrm flipH="1">
              <a:off x="1435938"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7"/>
            <p:cNvSpPr/>
            <p:nvPr/>
          </p:nvSpPr>
          <p:spPr>
            <a:xfrm>
              <a:off x="1624100" y="3460300"/>
              <a:ext cx="233253" cy="632437"/>
            </a:xfrm>
            <a:custGeom>
              <a:avLst/>
              <a:gdLst/>
              <a:ahLst/>
              <a:cxnLst/>
              <a:rect l="l" t="t" r="r" b="b"/>
              <a:pathLst>
                <a:path w="22542" h="61105" extrusionOk="0">
                  <a:moveTo>
                    <a:pt x="21578" y="0"/>
                  </a:moveTo>
                  <a:cubicBezTo>
                    <a:pt x="21243" y="0"/>
                    <a:pt x="20817" y="156"/>
                    <a:pt x="20291" y="463"/>
                  </a:cubicBezTo>
                  <a:lnTo>
                    <a:pt x="2219" y="10901"/>
                  </a:lnTo>
                  <a:cubicBezTo>
                    <a:pt x="686" y="11782"/>
                    <a:pt x="1" y="13022"/>
                    <a:pt x="1" y="14914"/>
                  </a:cubicBezTo>
                  <a:lnTo>
                    <a:pt x="1" y="24145"/>
                  </a:lnTo>
                  <a:cubicBezTo>
                    <a:pt x="1" y="25426"/>
                    <a:pt x="304" y="26027"/>
                    <a:pt x="959" y="26027"/>
                  </a:cubicBezTo>
                  <a:cubicBezTo>
                    <a:pt x="1288" y="26027"/>
                    <a:pt x="1706" y="25875"/>
                    <a:pt x="2219" y="25580"/>
                  </a:cubicBezTo>
                  <a:lnTo>
                    <a:pt x="7993" y="22253"/>
                  </a:lnTo>
                  <a:lnTo>
                    <a:pt x="7993" y="59375"/>
                  </a:lnTo>
                  <a:cubicBezTo>
                    <a:pt x="7993" y="60390"/>
                    <a:pt x="8801" y="61104"/>
                    <a:pt x="9690" y="61104"/>
                  </a:cubicBezTo>
                  <a:cubicBezTo>
                    <a:pt x="9972" y="61104"/>
                    <a:pt x="10262" y="61032"/>
                    <a:pt x="10537" y="60875"/>
                  </a:cubicBezTo>
                  <a:lnTo>
                    <a:pt x="20649" y="55036"/>
                  </a:lnTo>
                  <a:cubicBezTo>
                    <a:pt x="21856" y="54351"/>
                    <a:pt x="22541" y="53144"/>
                    <a:pt x="22541" y="51774"/>
                  </a:cubicBezTo>
                  <a:lnTo>
                    <a:pt x="22541" y="1866"/>
                  </a:lnTo>
                  <a:cubicBezTo>
                    <a:pt x="22541" y="609"/>
                    <a:pt x="22239" y="0"/>
                    <a:pt x="2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37"/>
          <p:cNvGrpSpPr/>
          <p:nvPr/>
        </p:nvGrpSpPr>
        <p:grpSpPr>
          <a:xfrm>
            <a:off x="4738221" y="3459502"/>
            <a:ext cx="675907" cy="1188467"/>
            <a:chOff x="4215263" y="3178875"/>
            <a:chExt cx="675907" cy="1188467"/>
          </a:xfrm>
        </p:grpSpPr>
        <p:sp>
          <p:nvSpPr>
            <p:cNvPr id="2481" name="Google Shape;2481;p37"/>
            <p:cNvSpPr/>
            <p:nvPr/>
          </p:nvSpPr>
          <p:spPr>
            <a:xfrm flipH="1">
              <a:off x="421526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7"/>
            <p:cNvSpPr/>
            <p:nvPr/>
          </p:nvSpPr>
          <p:spPr>
            <a:xfrm flipH="1">
              <a:off x="4252800"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7"/>
            <p:cNvSpPr/>
            <p:nvPr/>
          </p:nvSpPr>
          <p:spPr>
            <a:xfrm>
              <a:off x="4398730" y="3451413"/>
              <a:ext cx="346760" cy="702915"/>
            </a:xfrm>
            <a:custGeom>
              <a:avLst/>
              <a:gdLst/>
              <a:ahLst/>
              <a:cxnLst/>
              <a:rect l="l" t="t" r="r" b="b"/>
              <a:pathLst>
                <a:path w="31740" h="64340" extrusionOk="0">
                  <a:moveTo>
                    <a:pt x="26896" y="0"/>
                  </a:moveTo>
                  <a:cubicBezTo>
                    <a:pt x="25394" y="0"/>
                    <a:pt x="23544" y="620"/>
                    <a:pt x="21366" y="1865"/>
                  </a:cubicBezTo>
                  <a:lnTo>
                    <a:pt x="4274" y="11749"/>
                  </a:lnTo>
                  <a:cubicBezTo>
                    <a:pt x="2871" y="12597"/>
                    <a:pt x="2219" y="13738"/>
                    <a:pt x="2219" y="15500"/>
                  </a:cubicBezTo>
                  <a:lnTo>
                    <a:pt x="2219" y="23753"/>
                  </a:lnTo>
                  <a:cubicBezTo>
                    <a:pt x="2219" y="24932"/>
                    <a:pt x="2482" y="25526"/>
                    <a:pt x="3096" y="25526"/>
                  </a:cubicBezTo>
                  <a:cubicBezTo>
                    <a:pt x="3399" y="25526"/>
                    <a:pt x="3788" y="25381"/>
                    <a:pt x="4274" y="25090"/>
                  </a:cubicBezTo>
                  <a:lnTo>
                    <a:pt x="16865" y="17848"/>
                  </a:lnTo>
                  <a:cubicBezTo>
                    <a:pt x="17279" y="17612"/>
                    <a:pt x="17595" y="17482"/>
                    <a:pt x="17829" y="17482"/>
                  </a:cubicBezTo>
                  <a:cubicBezTo>
                    <a:pt x="18239" y="17482"/>
                    <a:pt x="18398" y="17880"/>
                    <a:pt x="18398" y="18794"/>
                  </a:cubicBezTo>
                  <a:cubicBezTo>
                    <a:pt x="18398" y="20360"/>
                    <a:pt x="18072" y="21110"/>
                    <a:pt x="16865" y="22252"/>
                  </a:cubicBezTo>
                  <a:lnTo>
                    <a:pt x="9101" y="29722"/>
                  </a:lnTo>
                  <a:cubicBezTo>
                    <a:pt x="3752" y="34778"/>
                    <a:pt x="0" y="39443"/>
                    <a:pt x="0" y="50436"/>
                  </a:cubicBezTo>
                  <a:lnTo>
                    <a:pt x="0" y="62570"/>
                  </a:lnTo>
                  <a:cubicBezTo>
                    <a:pt x="0" y="63760"/>
                    <a:pt x="283" y="64339"/>
                    <a:pt x="918" y="64339"/>
                  </a:cubicBezTo>
                  <a:cubicBezTo>
                    <a:pt x="1224" y="64339"/>
                    <a:pt x="1611" y="64205"/>
                    <a:pt x="2088" y="63940"/>
                  </a:cubicBezTo>
                  <a:lnTo>
                    <a:pt x="29652" y="47989"/>
                  </a:lnTo>
                  <a:cubicBezTo>
                    <a:pt x="31087" y="47109"/>
                    <a:pt x="31740" y="45999"/>
                    <a:pt x="31740" y="44238"/>
                  </a:cubicBezTo>
                  <a:lnTo>
                    <a:pt x="31740" y="35953"/>
                  </a:lnTo>
                  <a:cubicBezTo>
                    <a:pt x="31740" y="34773"/>
                    <a:pt x="31462" y="34208"/>
                    <a:pt x="30838" y="34208"/>
                  </a:cubicBezTo>
                  <a:cubicBezTo>
                    <a:pt x="30529" y="34208"/>
                    <a:pt x="30137" y="34346"/>
                    <a:pt x="29652" y="34615"/>
                  </a:cubicBezTo>
                  <a:lnTo>
                    <a:pt x="13146" y="44140"/>
                  </a:lnTo>
                  <a:lnTo>
                    <a:pt x="13146" y="42672"/>
                  </a:lnTo>
                  <a:cubicBezTo>
                    <a:pt x="13146" y="41139"/>
                    <a:pt x="13505" y="40813"/>
                    <a:pt x="14647" y="39704"/>
                  </a:cubicBezTo>
                  <a:lnTo>
                    <a:pt x="22508" y="32071"/>
                  </a:lnTo>
                  <a:cubicBezTo>
                    <a:pt x="28151" y="26688"/>
                    <a:pt x="31576" y="21469"/>
                    <a:pt x="31576" y="14358"/>
                  </a:cubicBezTo>
                  <a:lnTo>
                    <a:pt x="31576" y="7704"/>
                  </a:lnTo>
                  <a:cubicBezTo>
                    <a:pt x="31576" y="2581"/>
                    <a:pt x="29960" y="0"/>
                    <a:pt x="2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estrial"/>
                <a:ea typeface="Questrial"/>
                <a:cs typeface="Questrial"/>
                <a:sym typeface="Questrial"/>
              </a:endParaRPr>
            </a:p>
          </p:txBody>
        </p:sp>
      </p:grpSp>
      <p:grpSp>
        <p:nvGrpSpPr>
          <p:cNvPr id="2492" name="Google Shape;2492;p37"/>
          <p:cNvGrpSpPr/>
          <p:nvPr/>
        </p:nvGrpSpPr>
        <p:grpSpPr>
          <a:xfrm>
            <a:off x="386091" y="3663336"/>
            <a:ext cx="593164" cy="1161172"/>
            <a:chOff x="4921825" y="870250"/>
            <a:chExt cx="407925" cy="798550"/>
          </a:xfrm>
        </p:grpSpPr>
        <p:sp>
          <p:nvSpPr>
            <p:cNvPr id="2493" name="Google Shape;2493;p3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3" name="Google Shape;2523;p37"/>
          <p:cNvGrpSpPr/>
          <p:nvPr/>
        </p:nvGrpSpPr>
        <p:grpSpPr>
          <a:xfrm flipH="1">
            <a:off x="-2745382" y="-1156777"/>
            <a:ext cx="4017967" cy="3644766"/>
            <a:chOff x="3166062" y="1034326"/>
            <a:chExt cx="6010422" cy="5452155"/>
          </a:xfrm>
        </p:grpSpPr>
        <p:sp>
          <p:nvSpPr>
            <p:cNvPr id="2524" name="Google Shape;2524;p37"/>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7"/>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26" name="Google Shape;2526;p37"/>
          <p:cNvCxnSpPr/>
          <p:nvPr/>
        </p:nvCxnSpPr>
        <p:spPr>
          <a:xfrm>
            <a:off x="2820433" y="3928577"/>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527" name="Google Shape;2527;p37"/>
          <p:cNvCxnSpPr/>
          <p:nvPr/>
        </p:nvCxnSpPr>
        <p:spPr>
          <a:xfrm>
            <a:off x="5568258" y="3928577"/>
            <a:ext cx="1828500" cy="0"/>
          </a:xfrm>
          <a:prstGeom prst="straightConnector1">
            <a:avLst/>
          </a:prstGeom>
          <a:noFill/>
          <a:ln w="28575" cap="flat" cmpd="sng">
            <a:solidFill>
              <a:schemeClr val="dk2"/>
            </a:solidFill>
            <a:prstDash val="dot"/>
            <a:round/>
            <a:headEnd type="none" w="med" len="med"/>
            <a:tailEnd type="none" w="med" len="med"/>
          </a:ln>
        </p:spPr>
      </p:cxnSp>
      <p:sp>
        <p:nvSpPr>
          <p:cNvPr id="2" name="Rectangle 1"/>
          <p:cNvSpPr/>
          <p:nvPr/>
        </p:nvSpPr>
        <p:spPr>
          <a:xfrm>
            <a:off x="1360075" y="2352026"/>
            <a:ext cx="2084225" cy="523220"/>
          </a:xfrm>
          <a:prstGeom prst="rect">
            <a:avLst/>
          </a:prstGeom>
        </p:spPr>
        <p:txBody>
          <a:bodyPr wrap="square">
            <a:spAutoFit/>
          </a:bodyPr>
          <a:lstStyle/>
          <a:p>
            <a:pPr algn="ctr"/>
            <a:r>
              <a:rPr lang="en-US" dirty="0">
                <a:latin typeface="Perpetua" panose="02020502060401020303" pitchFamily="18" charset="0"/>
              </a:rPr>
              <a:t>Make a copy of </a:t>
            </a:r>
            <a:r>
              <a:rPr lang="en-US" dirty="0" err="1">
                <a:latin typeface="Perpetua" panose="02020502060401020303" pitchFamily="18" charset="0"/>
              </a:rPr>
              <a:t>df_uk</a:t>
            </a:r>
            <a:r>
              <a:rPr lang="en-US" dirty="0">
                <a:latin typeface="Perpetua" panose="02020502060401020303" pitchFamily="18" charset="0"/>
              </a:rPr>
              <a:t> and drop duplicates</a:t>
            </a:r>
          </a:p>
        </p:txBody>
      </p:sp>
      <p:sp>
        <p:nvSpPr>
          <p:cNvPr id="4" name="Rectangle 3"/>
          <p:cNvSpPr/>
          <p:nvPr/>
        </p:nvSpPr>
        <p:spPr>
          <a:xfrm>
            <a:off x="3794886" y="1370099"/>
            <a:ext cx="2748881" cy="307777"/>
          </a:xfrm>
          <a:prstGeom prst="rect">
            <a:avLst/>
          </a:prstGeom>
        </p:spPr>
        <p:txBody>
          <a:bodyPr wrap="square">
            <a:spAutoFit/>
          </a:bodyPr>
          <a:lstStyle/>
          <a:p>
            <a:r>
              <a:rPr lang="en-US" dirty="0">
                <a:latin typeface="Perpetua" panose="02020502060401020303" pitchFamily="18" charset="0"/>
              </a:rPr>
              <a:t>Calculate the frequency of purchases</a:t>
            </a:r>
          </a:p>
        </p:txBody>
      </p:sp>
      <p:pic>
        <p:nvPicPr>
          <p:cNvPr id="7" name="Picture 6"/>
          <p:cNvPicPr>
            <a:picLocks noChangeAspect="1"/>
          </p:cNvPicPr>
          <p:nvPr/>
        </p:nvPicPr>
        <p:blipFill>
          <a:blip r:embed="rId3"/>
          <a:stretch>
            <a:fillRect/>
          </a:stretch>
        </p:blipFill>
        <p:spPr>
          <a:xfrm>
            <a:off x="4190586" y="1750135"/>
            <a:ext cx="1733639" cy="1581231"/>
          </a:xfrm>
          <a:prstGeom prst="rect">
            <a:avLst/>
          </a:prstGeom>
        </p:spPr>
      </p:pic>
    </p:spTree>
    <p:extLst>
      <p:ext uri="{BB962C8B-B14F-4D97-AF65-F5344CB8AC3E}">
        <p14:creationId xmlns:p14="http://schemas.microsoft.com/office/powerpoint/2010/main" val="2850499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8"/>
        <p:cNvGrpSpPr/>
        <p:nvPr/>
      </p:nvGrpSpPr>
      <p:grpSpPr>
        <a:xfrm>
          <a:off x="0" y="0"/>
          <a:ext cx="0" cy="0"/>
          <a:chOff x="0" y="0"/>
          <a:chExt cx="0" cy="0"/>
        </a:xfrm>
      </p:grpSpPr>
      <p:grpSp>
        <p:nvGrpSpPr>
          <p:cNvPr id="2989" name="Google Shape;2989;p44"/>
          <p:cNvGrpSpPr/>
          <p:nvPr/>
        </p:nvGrpSpPr>
        <p:grpSpPr>
          <a:xfrm>
            <a:off x="537971" y="2841574"/>
            <a:ext cx="7580672" cy="4603851"/>
            <a:chOff x="2086054" y="1121475"/>
            <a:chExt cx="7734590" cy="4697328"/>
          </a:xfrm>
        </p:grpSpPr>
        <p:grpSp>
          <p:nvGrpSpPr>
            <p:cNvPr id="2990" name="Google Shape;2990;p44"/>
            <p:cNvGrpSpPr/>
            <p:nvPr/>
          </p:nvGrpSpPr>
          <p:grpSpPr>
            <a:xfrm>
              <a:off x="2086054" y="2249666"/>
              <a:ext cx="3867290" cy="3569137"/>
              <a:chOff x="7586676" y="3065319"/>
              <a:chExt cx="3169130" cy="2924803"/>
            </a:xfrm>
          </p:grpSpPr>
          <p:sp>
            <p:nvSpPr>
              <p:cNvPr id="2991" name="Google Shape;2991;p44"/>
              <p:cNvSpPr/>
              <p:nvPr/>
            </p:nvSpPr>
            <p:spPr>
              <a:xfrm rot="10800000" flipH="1">
                <a:off x="7586676" y="3115351"/>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4"/>
              <p:cNvSpPr/>
              <p:nvPr/>
            </p:nvSpPr>
            <p:spPr>
              <a:xfrm rot="10800000" flipH="1">
                <a:off x="7586676" y="3065319"/>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3" name="Google Shape;2993;p44"/>
            <p:cNvSpPr/>
            <p:nvPr/>
          </p:nvSpPr>
          <p:spPr>
            <a:xfrm>
              <a:off x="3441175" y="1121475"/>
              <a:ext cx="2541111" cy="225531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4"/>
            <p:cNvSpPr/>
            <p:nvPr/>
          </p:nvSpPr>
          <p:spPr>
            <a:xfrm flipH="1">
              <a:off x="5982200" y="1121475"/>
              <a:ext cx="2690400" cy="2440507"/>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5" name="Google Shape;2995;p44"/>
            <p:cNvGrpSpPr/>
            <p:nvPr/>
          </p:nvGrpSpPr>
          <p:grpSpPr>
            <a:xfrm flipH="1">
              <a:off x="5953354" y="2249666"/>
              <a:ext cx="3867290" cy="3569137"/>
              <a:chOff x="7586676" y="3065319"/>
              <a:chExt cx="3169130" cy="2924803"/>
            </a:xfrm>
          </p:grpSpPr>
          <p:sp>
            <p:nvSpPr>
              <p:cNvPr id="2996" name="Google Shape;2996;p44"/>
              <p:cNvSpPr/>
              <p:nvPr/>
            </p:nvSpPr>
            <p:spPr>
              <a:xfrm rot="10800000" flipH="1">
                <a:off x="7586676" y="3115351"/>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4"/>
              <p:cNvSpPr/>
              <p:nvPr/>
            </p:nvSpPr>
            <p:spPr>
              <a:xfrm rot="10800000" flipH="1">
                <a:off x="7586676" y="3065319"/>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98" name="Google Shape;2998;p44"/>
          <p:cNvSpPr/>
          <p:nvPr/>
        </p:nvSpPr>
        <p:spPr>
          <a:xfrm>
            <a:off x="248217" y="1296202"/>
            <a:ext cx="3686613" cy="2866184"/>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4"/>
          <p:cNvSpPr/>
          <p:nvPr/>
        </p:nvSpPr>
        <p:spPr>
          <a:xfrm>
            <a:off x="2163825" y="685975"/>
            <a:ext cx="48438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sz="3200" dirty="0">
                <a:latin typeface="Palatino Linotype" panose="02040502050505030304" pitchFamily="18" charset="0"/>
              </a:rPr>
              <a:t>Plot RFM distributions</a:t>
            </a:r>
            <a:endParaRPr dirty="0">
              <a:latin typeface="Palatino Linotype" panose="02040502050505030304" pitchFamily="18" charset="0"/>
            </a:endParaRPr>
          </a:p>
        </p:txBody>
      </p:sp>
      <p:sp>
        <p:nvSpPr>
          <p:cNvPr id="15" name="Google Shape;2998;p44"/>
          <p:cNvSpPr/>
          <p:nvPr/>
        </p:nvSpPr>
        <p:spPr>
          <a:xfrm>
            <a:off x="4593020" y="1296202"/>
            <a:ext cx="3686613" cy="2866184"/>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2484;p37"/>
          <p:cNvGrpSpPr/>
          <p:nvPr/>
        </p:nvGrpSpPr>
        <p:grpSpPr>
          <a:xfrm>
            <a:off x="1597172" y="47895"/>
            <a:ext cx="680120" cy="1188467"/>
            <a:chOff x="7027913" y="3178875"/>
            <a:chExt cx="680120" cy="1188467"/>
          </a:xfrm>
        </p:grpSpPr>
        <p:sp>
          <p:nvSpPr>
            <p:cNvPr id="18" name="Google Shape;2485;p37"/>
            <p:cNvSpPr/>
            <p:nvPr/>
          </p:nvSpPr>
          <p:spPr>
            <a:xfrm flipH="1">
              <a:off x="702791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6;p37"/>
            <p:cNvSpPr/>
            <p:nvPr/>
          </p:nvSpPr>
          <p:spPr>
            <a:xfrm flipH="1">
              <a:off x="7069663"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87;p37"/>
            <p:cNvSpPr/>
            <p:nvPr/>
          </p:nvSpPr>
          <p:spPr>
            <a:xfrm>
              <a:off x="7211543" y="3452255"/>
              <a:ext cx="354857" cy="701234"/>
            </a:xfrm>
            <a:custGeom>
              <a:avLst/>
              <a:gdLst/>
              <a:ahLst/>
              <a:cxnLst/>
              <a:rect l="l" t="t" r="r" b="b"/>
              <a:pathLst>
                <a:path w="33273" h="65751" extrusionOk="0">
                  <a:moveTo>
                    <a:pt x="24820" y="1"/>
                  </a:moveTo>
                  <a:cubicBezTo>
                    <a:pt x="23338" y="1"/>
                    <a:pt x="21473" y="620"/>
                    <a:pt x="19213" y="1930"/>
                  </a:cubicBezTo>
                  <a:lnTo>
                    <a:pt x="2186" y="11716"/>
                  </a:lnTo>
                  <a:cubicBezTo>
                    <a:pt x="653" y="12630"/>
                    <a:pt x="0" y="13804"/>
                    <a:pt x="0" y="15696"/>
                  </a:cubicBezTo>
                  <a:lnTo>
                    <a:pt x="0" y="24438"/>
                  </a:lnTo>
                  <a:cubicBezTo>
                    <a:pt x="0" y="25704"/>
                    <a:pt x="307" y="26328"/>
                    <a:pt x="960" y="26328"/>
                  </a:cubicBezTo>
                  <a:cubicBezTo>
                    <a:pt x="1282" y="26328"/>
                    <a:pt x="1689" y="26175"/>
                    <a:pt x="2186" y="25873"/>
                  </a:cubicBezTo>
                  <a:lnTo>
                    <a:pt x="13537" y="19349"/>
                  </a:lnTo>
                  <a:cubicBezTo>
                    <a:pt x="14187" y="18970"/>
                    <a:pt x="14661" y="18811"/>
                    <a:pt x="15004" y="18811"/>
                  </a:cubicBezTo>
                  <a:cubicBezTo>
                    <a:pt x="15693" y="18811"/>
                    <a:pt x="15853" y="19457"/>
                    <a:pt x="15853" y="20263"/>
                  </a:cubicBezTo>
                  <a:lnTo>
                    <a:pt x="15853" y="21339"/>
                  </a:lnTo>
                  <a:cubicBezTo>
                    <a:pt x="15853" y="22579"/>
                    <a:pt x="15495" y="23786"/>
                    <a:pt x="13537" y="24927"/>
                  </a:cubicBezTo>
                  <a:lnTo>
                    <a:pt x="7144" y="28646"/>
                  </a:lnTo>
                  <a:cubicBezTo>
                    <a:pt x="5578" y="29559"/>
                    <a:pt x="4926" y="30734"/>
                    <a:pt x="4926" y="32593"/>
                  </a:cubicBezTo>
                  <a:lnTo>
                    <a:pt x="4926" y="40552"/>
                  </a:lnTo>
                  <a:cubicBezTo>
                    <a:pt x="4926" y="41819"/>
                    <a:pt x="5233" y="42427"/>
                    <a:pt x="5895" y="42427"/>
                  </a:cubicBezTo>
                  <a:cubicBezTo>
                    <a:pt x="6223" y="42427"/>
                    <a:pt x="6637" y="42279"/>
                    <a:pt x="7144" y="41988"/>
                  </a:cubicBezTo>
                  <a:lnTo>
                    <a:pt x="17484" y="35986"/>
                  </a:lnTo>
                  <a:cubicBezTo>
                    <a:pt x="18157" y="35593"/>
                    <a:pt x="18641" y="35428"/>
                    <a:pt x="18986" y="35428"/>
                  </a:cubicBezTo>
                  <a:cubicBezTo>
                    <a:pt x="19646" y="35428"/>
                    <a:pt x="19800" y="36030"/>
                    <a:pt x="19800" y="36801"/>
                  </a:cubicBezTo>
                  <a:lnTo>
                    <a:pt x="19800" y="38791"/>
                  </a:lnTo>
                  <a:cubicBezTo>
                    <a:pt x="19800" y="40030"/>
                    <a:pt x="19442" y="41237"/>
                    <a:pt x="17484" y="42379"/>
                  </a:cubicBezTo>
                  <a:lnTo>
                    <a:pt x="2186" y="51252"/>
                  </a:lnTo>
                  <a:cubicBezTo>
                    <a:pt x="653" y="52132"/>
                    <a:pt x="0" y="53307"/>
                    <a:pt x="0" y="55199"/>
                  </a:cubicBezTo>
                  <a:lnTo>
                    <a:pt x="0" y="63876"/>
                  </a:lnTo>
                  <a:cubicBezTo>
                    <a:pt x="0" y="65142"/>
                    <a:pt x="307" y="65751"/>
                    <a:pt x="960" y="65751"/>
                  </a:cubicBezTo>
                  <a:cubicBezTo>
                    <a:pt x="1283" y="65751"/>
                    <a:pt x="1690" y="65602"/>
                    <a:pt x="2186" y="65311"/>
                  </a:cubicBezTo>
                  <a:lnTo>
                    <a:pt x="21431" y="54187"/>
                  </a:lnTo>
                  <a:cubicBezTo>
                    <a:pt x="29228" y="49686"/>
                    <a:pt x="33272" y="42673"/>
                    <a:pt x="33272" y="35007"/>
                  </a:cubicBezTo>
                  <a:lnTo>
                    <a:pt x="33272" y="27602"/>
                  </a:lnTo>
                  <a:cubicBezTo>
                    <a:pt x="33272" y="22766"/>
                    <a:pt x="32253" y="20232"/>
                    <a:pt x="29428" y="20232"/>
                  </a:cubicBezTo>
                  <a:cubicBezTo>
                    <a:pt x="28404" y="20232"/>
                    <a:pt x="27143" y="20565"/>
                    <a:pt x="25607" y="21241"/>
                  </a:cubicBezTo>
                  <a:cubicBezTo>
                    <a:pt x="28282" y="18240"/>
                    <a:pt x="29195" y="14913"/>
                    <a:pt x="29195" y="11129"/>
                  </a:cubicBezTo>
                  <a:lnTo>
                    <a:pt x="29195" y="6791"/>
                  </a:lnTo>
                  <a:cubicBezTo>
                    <a:pt x="29195" y="2450"/>
                    <a:pt x="27765" y="1"/>
                    <a:pt x="24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166977" y="1296959"/>
            <a:ext cx="3556371" cy="2631259"/>
          </a:xfrm>
          <a:prstGeom prst="rect">
            <a:avLst/>
          </a:prstGeom>
        </p:spPr>
      </p:pic>
      <p:pic>
        <p:nvPicPr>
          <p:cNvPr id="4" name="Picture 3"/>
          <p:cNvPicPr>
            <a:picLocks noChangeAspect="1"/>
          </p:cNvPicPr>
          <p:nvPr/>
        </p:nvPicPr>
        <p:blipFill>
          <a:blip r:embed="rId4"/>
          <a:stretch>
            <a:fillRect/>
          </a:stretch>
        </p:blipFill>
        <p:spPr>
          <a:xfrm>
            <a:off x="4564654" y="1291646"/>
            <a:ext cx="3454705" cy="2655144"/>
          </a:xfrm>
          <a:prstGeom prst="rect">
            <a:avLst/>
          </a:prstGeom>
        </p:spPr>
      </p:pic>
    </p:spTree>
    <p:extLst>
      <p:ext uri="{BB962C8B-B14F-4D97-AF65-F5344CB8AC3E}">
        <p14:creationId xmlns:p14="http://schemas.microsoft.com/office/powerpoint/2010/main" val="1727125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9" name="Google Shape;2279;p30"/>
          <p:cNvSpPr/>
          <p:nvPr/>
        </p:nvSpPr>
        <p:spPr>
          <a:xfrm>
            <a:off x="2582475" y="670375"/>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84" name="Google Shape;2284;p30"/>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p>
            <a:r>
              <a:rPr lang="en-US" b="1" dirty="0">
                <a:latin typeface="Palatino Linotype" panose="02040502050505030304" pitchFamily="18" charset="0"/>
              </a:rPr>
              <a:t>Total amount of money spent</a:t>
            </a:r>
          </a:p>
        </p:txBody>
      </p:sp>
      <p:sp>
        <p:nvSpPr>
          <p:cNvPr id="6" name="Rectangle 5"/>
          <p:cNvSpPr/>
          <p:nvPr/>
        </p:nvSpPr>
        <p:spPr>
          <a:xfrm>
            <a:off x="956144" y="1092486"/>
            <a:ext cx="5100762" cy="307777"/>
          </a:xfrm>
          <a:prstGeom prst="rect">
            <a:avLst/>
          </a:prstGeom>
        </p:spPr>
        <p:txBody>
          <a:bodyPr wrap="square">
            <a:spAutoFit/>
          </a:bodyPr>
          <a:lstStyle/>
          <a:p>
            <a:r>
              <a:rPr lang="en-US" dirty="0">
                <a:latin typeface="Helvetica Neue"/>
              </a:rPr>
              <a:t>Calculate sum total cost by customers and named "Monetary"</a:t>
            </a:r>
          </a:p>
        </p:txBody>
      </p:sp>
      <p:pic>
        <p:nvPicPr>
          <p:cNvPr id="7" name="Picture 6"/>
          <p:cNvPicPr>
            <a:picLocks noChangeAspect="1"/>
          </p:cNvPicPr>
          <p:nvPr/>
        </p:nvPicPr>
        <p:blipFill>
          <a:blip r:embed="rId3"/>
          <a:stretch>
            <a:fillRect/>
          </a:stretch>
        </p:blipFill>
        <p:spPr>
          <a:xfrm>
            <a:off x="956144" y="1758191"/>
            <a:ext cx="5823249" cy="2660787"/>
          </a:xfrm>
          <a:prstGeom prst="rect">
            <a:avLst/>
          </a:prstGeom>
        </p:spPr>
      </p:pic>
    </p:spTree>
    <p:extLst>
      <p:ext uri="{BB962C8B-B14F-4D97-AF65-F5344CB8AC3E}">
        <p14:creationId xmlns:p14="http://schemas.microsoft.com/office/powerpoint/2010/main" val="7921337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8"/>
        <p:cNvGrpSpPr/>
        <p:nvPr/>
      </p:nvGrpSpPr>
      <p:grpSpPr>
        <a:xfrm>
          <a:off x="0" y="0"/>
          <a:ext cx="0" cy="0"/>
          <a:chOff x="0" y="0"/>
          <a:chExt cx="0" cy="0"/>
        </a:xfrm>
      </p:grpSpPr>
      <p:sp>
        <p:nvSpPr>
          <p:cNvPr id="3006" name="Google Shape;3006;p44"/>
          <p:cNvSpPr/>
          <p:nvPr/>
        </p:nvSpPr>
        <p:spPr>
          <a:xfrm>
            <a:off x="2163825" y="685975"/>
            <a:ext cx="48438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sz="3200" dirty="0">
                <a:latin typeface="Palatino Linotype" panose="02040502050505030304" pitchFamily="18" charset="0"/>
              </a:rPr>
              <a:t>Plot RFM distributions</a:t>
            </a:r>
            <a:endParaRPr dirty="0">
              <a:latin typeface="Palatino Linotype" panose="02040502050505030304" pitchFamily="18" charset="0"/>
            </a:endParaRPr>
          </a:p>
        </p:txBody>
      </p:sp>
      <p:pic>
        <p:nvPicPr>
          <p:cNvPr id="3" name="Picture 2"/>
          <p:cNvPicPr>
            <a:picLocks noChangeAspect="1"/>
          </p:cNvPicPr>
          <p:nvPr/>
        </p:nvPicPr>
        <p:blipFill>
          <a:blip r:embed="rId3"/>
          <a:stretch>
            <a:fillRect/>
          </a:stretch>
        </p:blipFill>
        <p:spPr>
          <a:xfrm>
            <a:off x="0" y="1478943"/>
            <a:ext cx="3405242" cy="2377440"/>
          </a:xfrm>
          <a:prstGeom prst="rect">
            <a:avLst/>
          </a:prstGeom>
        </p:spPr>
      </p:pic>
      <p:pic>
        <p:nvPicPr>
          <p:cNvPr id="5" name="Picture 4"/>
          <p:cNvPicPr>
            <a:picLocks noChangeAspect="1"/>
          </p:cNvPicPr>
          <p:nvPr/>
        </p:nvPicPr>
        <p:blipFill>
          <a:blip r:embed="rId4"/>
          <a:stretch>
            <a:fillRect/>
          </a:stretch>
        </p:blipFill>
        <p:spPr>
          <a:xfrm>
            <a:off x="3202388" y="1478943"/>
            <a:ext cx="3204078" cy="2377440"/>
          </a:xfrm>
          <a:prstGeom prst="rect">
            <a:avLst/>
          </a:prstGeom>
        </p:spPr>
      </p:pic>
      <p:pic>
        <p:nvPicPr>
          <p:cNvPr id="6" name="Picture 5"/>
          <p:cNvPicPr>
            <a:picLocks noChangeAspect="1"/>
          </p:cNvPicPr>
          <p:nvPr/>
        </p:nvPicPr>
        <p:blipFill>
          <a:blip r:embed="rId5"/>
          <a:stretch>
            <a:fillRect/>
          </a:stretch>
        </p:blipFill>
        <p:spPr>
          <a:xfrm>
            <a:off x="6263685" y="1537589"/>
            <a:ext cx="3016708" cy="2260147"/>
          </a:xfrm>
          <a:prstGeom prst="rect">
            <a:avLst/>
          </a:prstGeom>
        </p:spPr>
      </p:pic>
    </p:spTree>
    <p:extLst>
      <p:ext uri="{BB962C8B-B14F-4D97-AF65-F5344CB8AC3E}">
        <p14:creationId xmlns:p14="http://schemas.microsoft.com/office/powerpoint/2010/main" val="1716537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29"/>
          <p:cNvSpPr/>
          <p:nvPr/>
        </p:nvSpPr>
        <p:spPr>
          <a:xfrm rot="5400000">
            <a:off x="-968075" y="2409225"/>
            <a:ext cx="38100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9"/>
          <p:cNvSpPr/>
          <p:nvPr/>
        </p:nvSpPr>
        <p:spPr>
          <a:xfrm rot="10800000" flipH="1">
            <a:off x="2032625" y="1071829"/>
            <a:ext cx="916800" cy="384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9"/>
          <p:cNvSpPr/>
          <p:nvPr/>
        </p:nvSpPr>
        <p:spPr>
          <a:xfrm rot="10800000" flipH="1">
            <a:off x="6679172" y="1071799"/>
            <a:ext cx="914400" cy="38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9"/>
          <p:cNvSpPr/>
          <p:nvPr/>
        </p:nvSpPr>
        <p:spPr>
          <a:xfrm rot="10800000" flipH="1">
            <a:off x="4361710" y="1071787"/>
            <a:ext cx="916800" cy="384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9"/>
          <p:cNvSpPr/>
          <p:nvPr/>
        </p:nvSpPr>
        <p:spPr>
          <a:xfrm rot="10800000" flipH="1">
            <a:off x="1979412" y="3300229"/>
            <a:ext cx="916800" cy="339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9"/>
          <p:cNvSpPr/>
          <p:nvPr/>
        </p:nvSpPr>
        <p:spPr>
          <a:xfrm rot="10800000" flipH="1">
            <a:off x="4218606" y="3254088"/>
            <a:ext cx="916800" cy="33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9"/>
          <p:cNvSpPr txBox="1">
            <a:spLocks noGrp="1"/>
          </p:cNvSpPr>
          <p:nvPr>
            <p:ph type="ctrTitle"/>
          </p:nvPr>
        </p:nvSpPr>
        <p:spPr>
          <a:xfrm>
            <a:off x="3658660" y="1589223"/>
            <a:ext cx="2322900" cy="527303"/>
          </a:xfrm>
          <a:prstGeom prst="rect">
            <a:avLst/>
          </a:prstGeom>
        </p:spPr>
        <p:txBody>
          <a:bodyPr spcFirstLastPara="1" wrap="square" lIns="91425" tIns="91425" rIns="91425" bIns="91425" anchor="ctr" anchorCtr="0">
            <a:noAutofit/>
          </a:bodyPr>
          <a:lstStyle/>
          <a:p>
            <a:r>
              <a:rPr lang="en-US" dirty="0">
                <a:latin typeface="Palatino Linotype" panose="02040502050505030304" pitchFamily="18" charset="0"/>
              </a:rPr>
              <a:t>Distribution </a:t>
            </a:r>
            <a:r>
              <a:rPr lang="en-US" dirty="0" smtClean="0">
                <a:latin typeface="Palatino Linotype" panose="02040502050505030304" pitchFamily="18" charset="0"/>
              </a:rPr>
              <a:t>Analysis</a:t>
            </a:r>
            <a:endParaRPr dirty="0">
              <a:latin typeface="Palatino Linotype" panose="02040502050505030304" pitchFamily="18" charset="0"/>
            </a:endParaRPr>
          </a:p>
        </p:txBody>
      </p:sp>
      <p:sp>
        <p:nvSpPr>
          <p:cNvPr id="2256" name="Google Shape;2256;p29"/>
          <p:cNvSpPr txBox="1">
            <a:spLocks noGrp="1"/>
          </p:cNvSpPr>
          <p:nvPr>
            <p:ph type="title" idx="2"/>
          </p:nvPr>
        </p:nvSpPr>
        <p:spPr>
          <a:xfrm>
            <a:off x="4269160"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57" name="Google Shape;2257;p29"/>
          <p:cNvSpPr txBox="1">
            <a:spLocks noGrp="1"/>
          </p:cNvSpPr>
          <p:nvPr>
            <p:ph type="ctrTitle" idx="3"/>
          </p:nvPr>
        </p:nvSpPr>
        <p:spPr>
          <a:xfrm>
            <a:off x="3621382" y="3722409"/>
            <a:ext cx="2322900" cy="706715"/>
          </a:xfrm>
          <a:prstGeom prst="rect">
            <a:avLst/>
          </a:prstGeom>
        </p:spPr>
        <p:txBody>
          <a:bodyPr spcFirstLastPara="1" wrap="square" lIns="91425" tIns="91425" rIns="91425" bIns="91425" anchor="ctr" anchorCtr="0">
            <a:noAutofit/>
          </a:bodyPr>
          <a:lstStyle/>
          <a:p>
            <a:pPr lvl="0">
              <a:buClr>
                <a:schemeClr val="dk1"/>
              </a:buClr>
              <a:buSzPts val="1100"/>
            </a:pPr>
            <a:r>
              <a:rPr lang="en-US" dirty="0">
                <a:latin typeface="Palatino Linotype" panose="02040502050505030304" pitchFamily="18" charset="0"/>
              </a:rPr>
              <a:t>Clustering</a:t>
            </a:r>
            <a:endParaRPr lang="en-US" dirty="0">
              <a:latin typeface="Palatino Linotype" panose="02040502050505030304" pitchFamily="18" charset="0"/>
            </a:endParaRPr>
          </a:p>
        </p:txBody>
      </p:sp>
      <p:sp>
        <p:nvSpPr>
          <p:cNvPr id="2259" name="Google Shape;2259;p29"/>
          <p:cNvSpPr txBox="1">
            <a:spLocks noGrp="1"/>
          </p:cNvSpPr>
          <p:nvPr>
            <p:ph type="title" idx="5"/>
          </p:nvPr>
        </p:nvSpPr>
        <p:spPr>
          <a:xfrm>
            <a:off x="4126056" y="2972134"/>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260" name="Google Shape;2260;p29"/>
          <p:cNvSpPr txBox="1">
            <a:spLocks noGrp="1"/>
          </p:cNvSpPr>
          <p:nvPr>
            <p:ph type="ctrTitle" idx="6"/>
          </p:nvPr>
        </p:nvSpPr>
        <p:spPr>
          <a:xfrm>
            <a:off x="5974922" y="1589224"/>
            <a:ext cx="2322900" cy="270000"/>
          </a:xfrm>
          <a:prstGeom prst="rect">
            <a:avLst/>
          </a:prstGeom>
        </p:spPr>
        <p:txBody>
          <a:bodyPr spcFirstLastPara="1" wrap="square" lIns="91425" tIns="91425" rIns="91425" bIns="91425" anchor="ctr" anchorCtr="0">
            <a:noAutofit/>
          </a:bodyPr>
          <a:lstStyle/>
          <a:p>
            <a:r>
              <a:rPr lang="en-US" dirty="0">
                <a:latin typeface="Palatino Linotype" panose="02040502050505030304" pitchFamily="18" charset="0"/>
              </a:rPr>
              <a:t>RFM </a:t>
            </a:r>
            <a:r>
              <a:rPr lang="en-US" dirty="0" smtClean="0">
                <a:latin typeface="Palatino Linotype" panose="02040502050505030304" pitchFamily="18" charset="0"/>
              </a:rPr>
              <a:t>Analysis</a:t>
            </a:r>
            <a:endParaRPr dirty="0">
              <a:latin typeface="Palatino Linotype" panose="02040502050505030304" pitchFamily="18" charset="0"/>
            </a:endParaRPr>
          </a:p>
        </p:txBody>
      </p:sp>
      <p:sp>
        <p:nvSpPr>
          <p:cNvPr id="2262" name="Google Shape;2262;p29"/>
          <p:cNvSpPr txBox="1">
            <a:spLocks noGrp="1"/>
          </p:cNvSpPr>
          <p:nvPr>
            <p:ph type="title" idx="8"/>
          </p:nvPr>
        </p:nvSpPr>
        <p:spPr>
          <a:xfrm>
            <a:off x="6585422"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66" name="Google Shape;2266;p29"/>
          <p:cNvSpPr txBox="1">
            <a:spLocks noGrp="1"/>
          </p:cNvSpPr>
          <p:nvPr>
            <p:ph type="ctrTitle" idx="15"/>
          </p:nvPr>
        </p:nvSpPr>
        <p:spPr>
          <a:xfrm rot="-5400000">
            <a:off x="-1155181" y="2345625"/>
            <a:ext cx="4067100" cy="442800"/>
          </a:xfrm>
          <a:prstGeom prst="rect">
            <a:avLst/>
          </a:prstGeom>
        </p:spPr>
        <p:txBody>
          <a:bodyPr spcFirstLastPara="1" wrap="square" lIns="91425" tIns="91425" rIns="91425" bIns="91425" anchor="b" anchorCtr="0">
            <a:noAutofit/>
          </a:bodyPr>
          <a:lstStyle/>
          <a:p>
            <a:pPr lvl="0">
              <a:buClr>
                <a:schemeClr val="dk1"/>
              </a:buClr>
              <a:buSzPts val="1100"/>
            </a:pPr>
            <a:r>
              <a:rPr lang="en-US" sz="3200" dirty="0" smtClean="0">
                <a:solidFill>
                  <a:schemeClr val="dk1"/>
                </a:solidFill>
                <a:latin typeface="Perpetua Titling MT" panose="02020502060505020804" pitchFamily="18" charset="0"/>
              </a:rPr>
              <a:t>TABLE OF </a:t>
            </a:r>
            <a:r>
              <a:rPr lang="en-US" sz="3200" dirty="0" smtClean="0">
                <a:solidFill>
                  <a:schemeClr val="dk1"/>
                </a:solidFill>
                <a:latin typeface="Perpetua Titling MT" panose="02020502060505020804" pitchFamily="18" charset="0"/>
              </a:rPr>
              <a:t>TASKS</a:t>
            </a:r>
            <a:endParaRPr lang="en-US" sz="3200" dirty="0">
              <a:latin typeface="Perpetua Titling MT" panose="02020502060505020804" pitchFamily="18" charset="0"/>
            </a:endParaRPr>
          </a:p>
        </p:txBody>
      </p:sp>
      <p:sp>
        <p:nvSpPr>
          <p:cNvPr id="2267" name="Google Shape;2267;p29"/>
          <p:cNvSpPr txBox="1">
            <a:spLocks noGrp="1"/>
          </p:cNvSpPr>
          <p:nvPr>
            <p:ph type="ctrTitle" idx="16"/>
          </p:nvPr>
        </p:nvSpPr>
        <p:spPr>
          <a:xfrm>
            <a:off x="1329575" y="1589233"/>
            <a:ext cx="2322900" cy="527294"/>
          </a:xfrm>
          <a:prstGeom prst="rect">
            <a:avLst/>
          </a:prstGeom>
        </p:spPr>
        <p:txBody>
          <a:bodyPr spcFirstLastPara="1" wrap="square" lIns="91425" tIns="91425" rIns="91425" bIns="91425" anchor="ctr" anchorCtr="0">
            <a:noAutofit/>
          </a:bodyPr>
          <a:lstStyle/>
          <a:p>
            <a:r>
              <a:rPr lang="en-US" dirty="0">
                <a:latin typeface="Palatino Linotype" panose="02040502050505030304" pitchFamily="18" charset="0"/>
              </a:rPr>
              <a:t>Exploratory Data Analysis (EDA</a:t>
            </a:r>
            <a:r>
              <a:rPr lang="en-US" dirty="0" smtClean="0">
                <a:latin typeface="Palatino Linotype" panose="02040502050505030304" pitchFamily="18" charset="0"/>
              </a:rPr>
              <a:t>)</a:t>
            </a:r>
            <a:endParaRPr dirty="0">
              <a:latin typeface="Palatino Linotype" panose="02040502050505030304" pitchFamily="18" charset="0"/>
            </a:endParaRPr>
          </a:p>
        </p:txBody>
      </p:sp>
      <p:sp>
        <p:nvSpPr>
          <p:cNvPr id="2269" name="Google Shape;2269;p29"/>
          <p:cNvSpPr txBox="1">
            <a:spLocks noGrp="1"/>
          </p:cNvSpPr>
          <p:nvPr>
            <p:ph type="title" idx="18"/>
          </p:nvPr>
        </p:nvSpPr>
        <p:spPr>
          <a:xfrm>
            <a:off x="1940075"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270" name="Google Shape;2270;p29"/>
          <p:cNvSpPr txBox="1">
            <a:spLocks noGrp="1"/>
          </p:cNvSpPr>
          <p:nvPr>
            <p:ph type="ctrTitle" idx="19"/>
          </p:nvPr>
        </p:nvSpPr>
        <p:spPr>
          <a:xfrm>
            <a:off x="1220028" y="3802371"/>
            <a:ext cx="2322900" cy="1106059"/>
          </a:xfrm>
          <a:prstGeom prst="rect">
            <a:avLst/>
          </a:prstGeom>
        </p:spPr>
        <p:txBody>
          <a:bodyPr spcFirstLastPara="1" wrap="square" lIns="91425" tIns="91425" rIns="91425" bIns="91425" anchor="ctr" anchorCtr="0">
            <a:noAutofit/>
          </a:bodyPr>
          <a:lstStyle/>
          <a:p>
            <a:r>
              <a:rPr lang="en-US" dirty="0">
                <a:latin typeface="Palatino Linotype" panose="02040502050505030304" pitchFamily="18" charset="0"/>
              </a:rPr>
              <a:t>Customer </a:t>
            </a:r>
            <a:r>
              <a:rPr lang="en-US" dirty="0" smtClean="0">
                <a:latin typeface="Palatino Linotype" panose="02040502050505030304" pitchFamily="18" charset="0"/>
              </a:rPr>
              <a:t>Segmentation</a:t>
            </a:r>
            <a:r>
              <a:rPr lang="en-US" dirty="0">
                <a:latin typeface="Palatino Linotype" panose="02040502050505030304" pitchFamily="18" charset="0"/>
              </a:rPr>
              <a:t/>
            </a:r>
            <a:br>
              <a:rPr lang="en-US" dirty="0">
                <a:latin typeface="Palatino Linotype" panose="02040502050505030304" pitchFamily="18" charset="0"/>
              </a:rPr>
            </a:br>
            <a:endParaRPr dirty="0">
              <a:latin typeface="Palatino Linotype" panose="02040502050505030304" pitchFamily="18" charset="0"/>
            </a:endParaRPr>
          </a:p>
        </p:txBody>
      </p:sp>
      <p:sp>
        <p:nvSpPr>
          <p:cNvPr id="2272" name="Google Shape;2272;p29"/>
          <p:cNvSpPr txBox="1">
            <a:spLocks noGrp="1"/>
          </p:cNvSpPr>
          <p:nvPr>
            <p:ph type="title" idx="21"/>
          </p:nvPr>
        </p:nvSpPr>
        <p:spPr>
          <a:xfrm>
            <a:off x="1886862" y="3018238"/>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5" name="Google Shape;2251;p29"/>
          <p:cNvSpPr/>
          <p:nvPr/>
        </p:nvSpPr>
        <p:spPr>
          <a:xfrm rot="10800000" flipH="1">
            <a:off x="6709083" y="3300229"/>
            <a:ext cx="916800" cy="339900"/>
          </a:xfrm>
          <a:prstGeom prst="rect">
            <a:avLst/>
          </a:prstGeom>
          <a:solidFill>
            <a:schemeClr val="accent2">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70;p29"/>
          <p:cNvSpPr txBox="1">
            <a:spLocks noGrp="1"/>
          </p:cNvSpPr>
          <p:nvPr>
            <p:ph type="ctrTitle" idx="19"/>
          </p:nvPr>
        </p:nvSpPr>
        <p:spPr>
          <a:xfrm>
            <a:off x="5949699" y="3802371"/>
            <a:ext cx="2322900" cy="626753"/>
          </a:xfrm>
          <a:prstGeom prst="rect">
            <a:avLst/>
          </a:prstGeom>
        </p:spPr>
        <p:txBody>
          <a:bodyPr spcFirstLastPara="1" wrap="square" lIns="91425" tIns="91425" rIns="91425" bIns="91425" anchor="ctr" anchorCtr="0">
            <a:noAutofit/>
          </a:bodyPr>
          <a:lstStyle/>
          <a:p>
            <a:r>
              <a:rPr lang="en-US" dirty="0">
                <a:latin typeface="Palatino Linotype" panose="02040502050505030304" pitchFamily="18" charset="0"/>
              </a:rPr>
              <a:t>Cohort </a:t>
            </a:r>
            <a:r>
              <a:rPr lang="en-US" dirty="0" smtClean="0">
                <a:latin typeface="Palatino Linotype" panose="02040502050505030304" pitchFamily="18" charset="0"/>
              </a:rPr>
              <a:t>Analysis</a:t>
            </a:r>
            <a:endParaRPr dirty="0">
              <a:latin typeface="Palatino Linotype" panose="02040502050505030304" pitchFamily="18" charset="0"/>
            </a:endParaRPr>
          </a:p>
        </p:txBody>
      </p:sp>
      <p:sp>
        <p:nvSpPr>
          <p:cNvPr id="37" name="Google Shape;2272;p29"/>
          <p:cNvSpPr txBox="1">
            <a:spLocks noGrp="1"/>
          </p:cNvSpPr>
          <p:nvPr>
            <p:ph type="title" idx="21"/>
          </p:nvPr>
        </p:nvSpPr>
        <p:spPr>
          <a:xfrm>
            <a:off x="6616533" y="3018238"/>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06</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pic>
        <p:nvPicPr>
          <p:cNvPr id="2298" name="Google Shape;2298;p31"/>
          <p:cNvPicPr preferRelativeResize="0"/>
          <p:nvPr/>
        </p:nvPicPr>
        <p:blipFill>
          <a:blip r:embed="rId3">
            <a:alphaModFix/>
          </a:blip>
          <a:stretch>
            <a:fillRect/>
          </a:stretch>
        </p:blipFill>
        <p:spPr>
          <a:xfrm>
            <a:off x="-228953" y="-111836"/>
            <a:ext cx="2267525" cy="3107375"/>
          </a:xfrm>
          <a:prstGeom prst="rect">
            <a:avLst/>
          </a:prstGeom>
          <a:noFill/>
          <a:ln>
            <a:noFill/>
          </a:ln>
        </p:spPr>
      </p:pic>
      <p:sp>
        <p:nvSpPr>
          <p:cNvPr id="4" name="Rectangle 3"/>
          <p:cNvSpPr/>
          <p:nvPr/>
        </p:nvSpPr>
        <p:spPr>
          <a:xfrm>
            <a:off x="2455453" y="1558677"/>
            <a:ext cx="2319866" cy="400110"/>
          </a:xfrm>
          <a:prstGeom prst="rect">
            <a:avLst/>
          </a:prstGeom>
        </p:spPr>
        <p:txBody>
          <a:bodyPr wrap="none">
            <a:spAutoFit/>
          </a:bodyPr>
          <a:lstStyle/>
          <a:p>
            <a:r>
              <a:rPr lang="en-US" sz="2000" b="1" dirty="0">
                <a:latin typeface="Palatino Linotype" panose="02040502050505030304" pitchFamily="18" charset="0"/>
              </a:rPr>
              <a:t>Create RFM Table</a:t>
            </a:r>
          </a:p>
        </p:txBody>
      </p:sp>
      <p:pic>
        <p:nvPicPr>
          <p:cNvPr id="5" name="Picture 4"/>
          <p:cNvPicPr>
            <a:picLocks noChangeAspect="1"/>
          </p:cNvPicPr>
          <p:nvPr/>
        </p:nvPicPr>
        <p:blipFill>
          <a:blip r:embed="rId4"/>
          <a:stretch>
            <a:fillRect/>
          </a:stretch>
        </p:blipFill>
        <p:spPr>
          <a:xfrm>
            <a:off x="5192201" y="802563"/>
            <a:ext cx="3473384" cy="4129713"/>
          </a:xfrm>
          <a:prstGeom prst="rect">
            <a:avLst/>
          </a:prstGeom>
        </p:spPr>
      </p:pic>
      <p:pic>
        <p:nvPicPr>
          <p:cNvPr id="6" name="Picture 5"/>
          <p:cNvPicPr>
            <a:picLocks noChangeAspect="1"/>
          </p:cNvPicPr>
          <p:nvPr/>
        </p:nvPicPr>
        <p:blipFill>
          <a:blip r:embed="rId5"/>
          <a:stretch>
            <a:fillRect/>
          </a:stretch>
        </p:blipFill>
        <p:spPr>
          <a:xfrm>
            <a:off x="1683768" y="2471886"/>
            <a:ext cx="3391074" cy="2267067"/>
          </a:xfrm>
          <a:prstGeom prst="rect">
            <a:avLst/>
          </a:prstGeom>
        </p:spPr>
      </p:pic>
    </p:spTree>
    <p:extLst>
      <p:ext uri="{BB962C8B-B14F-4D97-AF65-F5344CB8AC3E}">
        <p14:creationId xmlns:p14="http://schemas.microsoft.com/office/powerpoint/2010/main" val="3481129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Perpetua Titling MT" panose="02020502060505020804" pitchFamily="18" charset="0"/>
              </a:rPr>
              <a:t>03</a:t>
            </a:r>
            <a:endParaRPr dirty="0">
              <a:latin typeface="Perpetua Titling MT" panose="02020502060505020804" pitchFamily="18" charset="0"/>
            </a:endParaRPr>
          </a:p>
        </p:txBody>
      </p:sp>
      <p:sp>
        <p:nvSpPr>
          <p:cNvPr id="2306" name="Google Shape;2306;p32"/>
          <p:cNvSpPr txBox="1">
            <a:spLocks noGrp="1"/>
          </p:cNvSpPr>
          <p:nvPr>
            <p:ph type="subTitle" idx="1"/>
          </p:nvPr>
        </p:nvSpPr>
        <p:spPr>
          <a:xfrm>
            <a:off x="52039" y="1561381"/>
            <a:ext cx="5756102" cy="2113541"/>
          </a:xfrm>
          <a:prstGeom prst="rect">
            <a:avLst/>
          </a:prstGeom>
        </p:spPr>
        <p:txBody>
          <a:bodyPr spcFirstLastPara="1" wrap="square" lIns="91425" tIns="91425" rIns="91425" bIns="91425" anchor="ctr" anchorCtr="0">
            <a:noAutofit/>
          </a:bodyPr>
          <a:lstStyle/>
          <a:p>
            <a:pPr>
              <a:buFont typeface="Courier New" panose="02070309020205020404" pitchFamily="49" charset="0"/>
              <a:buChar char="o"/>
            </a:pPr>
            <a:r>
              <a:rPr lang="en-US" dirty="0">
                <a:latin typeface="Perpetua" panose="02020502060401020303" pitchFamily="18" charset="0"/>
              </a:rPr>
              <a:t>Calculate </a:t>
            </a:r>
            <a:r>
              <a:rPr lang="en-US" dirty="0" err="1">
                <a:latin typeface="Perpetua" panose="02020502060401020303" pitchFamily="18" charset="0"/>
              </a:rPr>
              <a:t>Recency</a:t>
            </a:r>
            <a:r>
              <a:rPr lang="en-US" dirty="0">
                <a:latin typeface="Perpetua" panose="02020502060401020303" pitchFamily="18" charset="0"/>
              </a:rPr>
              <a:t>, Frequency, and Monetary values for UK customers to form an RFM table</a:t>
            </a:r>
            <a:r>
              <a:rPr lang="en-US" dirty="0" smtClean="0">
                <a:latin typeface="Perpetua" panose="02020502060401020303" pitchFamily="18" charset="0"/>
              </a:rPr>
              <a:t>.</a:t>
            </a:r>
            <a:endParaRPr lang="en-US" dirty="0">
              <a:latin typeface="Perpetua" panose="02020502060401020303" pitchFamily="18" charset="0"/>
            </a:endParaRP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3148642" y="560360"/>
            <a:ext cx="2955265" cy="5272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Palatino Linotype" panose="02040502050505030304" pitchFamily="18" charset="0"/>
              </a:rPr>
              <a:t>RFM Analysis</a:t>
            </a:r>
            <a:endParaRPr lang="en-US" sz="3200" dirty="0">
              <a:latin typeface="Palatino Linotype" panose="02040502050505030304" pitchFamily="18" charset="0"/>
            </a:endParaRPr>
          </a:p>
        </p:txBody>
      </p:sp>
    </p:spTree>
    <p:extLst>
      <p:ext uri="{BB962C8B-B14F-4D97-AF65-F5344CB8AC3E}">
        <p14:creationId xmlns:p14="http://schemas.microsoft.com/office/powerpoint/2010/main" val="876145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smtClean="0">
                <a:latin typeface="Perpetua Titling MT" panose="02020502060505020804" pitchFamily="18" charset="0"/>
              </a:rPr>
              <a:t>04</a:t>
            </a:r>
            <a:endParaRPr sz="7200" dirty="0">
              <a:latin typeface="Perpetua Titling MT" panose="02020502060505020804" pitchFamily="18" charset="0"/>
            </a:endParaRP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2596552" y="560360"/>
            <a:ext cx="3295290" cy="72783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200" dirty="0">
                <a:latin typeface="Palatino Linotype" panose="02040502050505030304" pitchFamily="18" charset="0"/>
              </a:rPr>
              <a:t>Customer Segmentation</a:t>
            </a:r>
            <a:br>
              <a:rPr lang="en-US" sz="3200" dirty="0">
                <a:latin typeface="Palatino Linotype" panose="02040502050505030304" pitchFamily="18" charset="0"/>
              </a:rPr>
            </a:br>
            <a:endParaRPr lang="en-US" sz="3200" dirty="0">
              <a:latin typeface="Palatino Linotype" panose="02040502050505030304" pitchFamily="18" charset="0"/>
            </a:endParaRPr>
          </a:p>
        </p:txBody>
      </p:sp>
    </p:spTree>
    <p:extLst>
      <p:ext uri="{BB962C8B-B14F-4D97-AF65-F5344CB8AC3E}">
        <p14:creationId xmlns:p14="http://schemas.microsoft.com/office/powerpoint/2010/main" val="24579493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cxnSp>
        <p:nvCxnSpPr>
          <p:cNvPr id="2466" name="Google Shape;2466;p37"/>
          <p:cNvCxnSpPr/>
          <p:nvPr/>
        </p:nvCxnSpPr>
        <p:spPr>
          <a:xfrm>
            <a:off x="1755250" y="2624225"/>
            <a:ext cx="0" cy="1200300"/>
          </a:xfrm>
          <a:prstGeom prst="straightConnector1">
            <a:avLst/>
          </a:prstGeom>
          <a:noFill/>
          <a:ln w="19050" cap="flat" cmpd="sng">
            <a:solidFill>
              <a:schemeClr val="accent5"/>
            </a:solidFill>
            <a:prstDash val="solid"/>
            <a:round/>
            <a:headEnd type="oval" w="med" len="med"/>
            <a:tailEnd type="none" w="med" len="med"/>
          </a:ln>
        </p:spPr>
      </p:cxnSp>
      <p:cxnSp>
        <p:nvCxnSpPr>
          <p:cNvPr id="2467" name="Google Shape;2467;p37"/>
          <p:cNvCxnSpPr/>
          <p:nvPr/>
        </p:nvCxnSpPr>
        <p:spPr>
          <a:xfrm>
            <a:off x="4562547" y="2677938"/>
            <a:ext cx="9566" cy="1146587"/>
          </a:xfrm>
          <a:prstGeom prst="straightConnector1">
            <a:avLst/>
          </a:prstGeom>
          <a:noFill/>
          <a:ln w="19050" cap="flat" cmpd="sng">
            <a:solidFill>
              <a:schemeClr val="accent2"/>
            </a:solidFill>
            <a:prstDash val="solid"/>
            <a:round/>
            <a:headEnd type="oval" w="med" len="med"/>
            <a:tailEnd type="none" w="med" len="med"/>
          </a:ln>
        </p:spPr>
      </p:cxnSp>
      <p:cxnSp>
        <p:nvCxnSpPr>
          <p:cNvPr id="2468" name="Google Shape;2468;p37"/>
          <p:cNvCxnSpPr/>
          <p:nvPr/>
        </p:nvCxnSpPr>
        <p:spPr>
          <a:xfrm>
            <a:off x="7388975" y="2624225"/>
            <a:ext cx="0" cy="1200300"/>
          </a:xfrm>
          <a:prstGeom prst="straightConnector1">
            <a:avLst/>
          </a:prstGeom>
          <a:noFill/>
          <a:ln w="19050" cap="flat" cmpd="sng">
            <a:solidFill>
              <a:schemeClr val="accent5"/>
            </a:solidFill>
            <a:prstDash val="solid"/>
            <a:round/>
            <a:headEnd type="oval" w="med" len="med"/>
            <a:tailEnd type="none" w="med" len="med"/>
          </a:ln>
        </p:spPr>
      </p:cxnSp>
      <p:sp>
        <p:nvSpPr>
          <p:cNvPr id="2472" name="Google Shape;2472;p37"/>
          <p:cNvSpPr/>
          <p:nvPr/>
        </p:nvSpPr>
        <p:spPr>
          <a:xfrm>
            <a:off x="1894421" y="318645"/>
            <a:ext cx="5317122" cy="59713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7"/>
          <p:cNvSpPr txBox="1">
            <a:spLocks noGrp="1"/>
          </p:cNvSpPr>
          <p:nvPr>
            <p:ph type="title"/>
          </p:nvPr>
        </p:nvSpPr>
        <p:spPr>
          <a:xfrm>
            <a:off x="719985" y="322087"/>
            <a:ext cx="7704000" cy="572700"/>
          </a:xfrm>
          <a:prstGeom prst="rect">
            <a:avLst/>
          </a:prstGeom>
        </p:spPr>
        <p:txBody>
          <a:bodyPr spcFirstLastPara="1" wrap="square" lIns="91425" tIns="91425" rIns="91425" bIns="91425" anchor="ctr" anchorCtr="0">
            <a:noAutofit/>
          </a:bodyPr>
          <a:lstStyle/>
          <a:p>
            <a:r>
              <a:rPr lang="en-US" sz="3200" dirty="0" smtClean="0">
                <a:latin typeface="Palatino Linotype" panose="02040502050505030304" pitchFamily="18" charset="0"/>
              </a:rPr>
              <a:t>STEP </a:t>
            </a:r>
            <a:r>
              <a:rPr lang="en-US" sz="2400" dirty="0" smtClean="0">
                <a:latin typeface="Palatino Linotype" panose="02040502050505030304" pitchFamily="18" charset="0"/>
              </a:rPr>
              <a:t>to </a:t>
            </a:r>
            <a:r>
              <a:rPr lang="en-US" sz="2400" dirty="0">
                <a:latin typeface="Perpetua" panose="02020502060401020303" pitchFamily="18" charset="0"/>
              </a:rPr>
              <a:t>Creating the RFM Segmentation Table</a:t>
            </a:r>
            <a:endParaRPr lang="en-US" sz="2400" dirty="0">
              <a:latin typeface="Perpetua" panose="02020502060401020303" pitchFamily="18" charset="0"/>
            </a:endParaRPr>
          </a:p>
        </p:txBody>
      </p:sp>
      <p:grpSp>
        <p:nvGrpSpPr>
          <p:cNvPr id="2476" name="Google Shape;2476;p37"/>
          <p:cNvGrpSpPr/>
          <p:nvPr/>
        </p:nvGrpSpPr>
        <p:grpSpPr>
          <a:xfrm>
            <a:off x="1390388" y="3178875"/>
            <a:ext cx="683920" cy="1188467"/>
            <a:chOff x="1390388" y="3178875"/>
            <a:chExt cx="683920" cy="1188467"/>
          </a:xfrm>
        </p:grpSpPr>
        <p:sp>
          <p:nvSpPr>
            <p:cNvPr id="2477" name="Google Shape;2477;p37"/>
            <p:cNvSpPr/>
            <p:nvPr/>
          </p:nvSpPr>
          <p:spPr>
            <a:xfrm flipH="1">
              <a:off x="1390388"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7"/>
            <p:cNvSpPr/>
            <p:nvPr/>
          </p:nvSpPr>
          <p:spPr>
            <a:xfrm flipH="1">
              <a:off x="1435938"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7"/>
            <p:cNvSpPr/>
            <p:nvPr/>
          </p:nvSpPr>
          <p:spPr>
            <a:xfrm>
              <a:off x="1624100" y="3460300"/>
              <a:ext cx="233253" cy="632437"/>
            </a:xfrm>
            <a:custGeom>
              <a:avLst/>
              <a:gdLst/>
              <a:ahLst/>
              <a:cxnLst/>
              <a:rect l="l" t="t" r="r" b="b"/>
              <a:pathLst>
                <a:path w="22542" h="61105" extrusionOk="0">
                  <a:moveTo>
                    <a:pt x="21578" y="0"/>
                  </a:moveTo>
                  <a:cubicBezTo>
                    <a:pt x="21243" y="0"/>
                    <a:pt x="20817" y="156"/>
                    <a:pt x="20291" y="463"/>
                  </a:cubicBezTo>
                  <a:lnTo>
                    <a:pt x="2219" y="10901"/>
                  </a:lnTo>
                  <a:cubicBezTo>
                    <a:pt x="686" y="11782"/>
                    <a:pt x="1" y="13022"/>
                    <a:pt x="1" y="14914"/>
                  </a:cubicBezTo>
                  <a:lnTo>
                    <a:pt x="1" y="24145"/>
                  </a:lnTo>
                  <a:cubicBezTo>
                    <a:pt x="1" y="25426"/>
                    <a:pt x="304" y="26027"/>
                    <a:pt x="959" y="26027"/>
                  </a:cubicBezTo>
                  <a:cubicBezTo>
                    <a:pt x="1288" y="26027"/>
                    <a:pt x="1706" y="25875"/>
                    <a:pt x="2219" y="25580"/>
                  </a:cubicBezTo>
                  <a:lnTo>
                    <a:pt x="7993" y="22253"/>
                  </a:lnTo>
                  <a:lnTo>
                    <a:pt x="7993" y="59375"/>
                  </a:lnTo>
                  <a:cubicBezTo>
                    <a:pt x="7993" y="60390"/>
                    <a:pt x="8801" y="61104"/>
                    <a:pt x="9690" y="61104"/>
                  </a:cubicBezTo>
                  <a:cubicBezTo>
                    <a:pt x="9972" y="61104"/>
                    <a:pt x="10262" y="61032"/>
                    <a:pt x="10537" y="60875"/>
                  </a:cubicBezTo>
                  <a:lnTo>
                    <a:pt x="20649" y="55036"/>
                  </a:lnTo>
                  <a:cubicBezTo>
                    <a:pt x="21856" y="54351"/>
                    <a:pt x="22541" y="53144"/>
                    <a:pt x="22541" y="51774"/>
                  </a:cubicBezTo>
                  <a:lnTo>
                    <a:pt x="22541" y="1866"/>
                  </a:lnTo>
                  <a:cubicBezTo>
                    <a:pt x="22541" y="609"/>
                    <a:pt x="22239" y="0"/>
                    <a:pt x="2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37"/>
          <p:cNvGrpSpPr/>
          <p:nvPr/>
        </p:nvGrpSpPr>
        <p:grpSpPr>
          <a:xfrm>
            <a:off x="4215263" y="3178875"/>
            <a:ext cx="675907" cy="1188467"/>
            <a:chOff x="4215263" y="3178875"/>
            <a:chExt cx="675907" cy="1188467"/>
          </a:xfrm>
        </p:grpSpPr>
        <p:sp>
          <p:nvSpPr>
            <p:cNvPr id="2481" name="Google Shape;2481;p37"/>
            <p:cNvSpPr/>
            <p:nvPr/>
          </p:nvSpPr>
          <p:spPr>
            <a:xfrm flipH="1">
              <a:off x="421526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7"/>
            <p:cNvSpPr/>
            <p:nvPr/>
          </p:nvSpPr>
          <p:spPr>
            <a:xfrm flipH="1">
              <a:off x="4252800"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7"/>
            <p:cNvSpPr/>
            <p:nvPr/>
          </p:nvSpPr>
          <p:spPr>
            <a:xfrm>
              <a:off x="4398730" y="3451413"/>
              <a:ext cx="346760" cy="702915"/>
            </a:xfrm>
            <a:custGeom>
              <a:avLst/>
              <a:gdLst/>
              <a:ahLst/>
              <a:cxnLst/>
              <a:rect l="l" t="t" r="r" b="b"/>
              <a:pathLst>
                <a:path w="31740" h="64340" extrusionOk="0">
                  <a:moveTo>
                    <a:pt x="26896" y="0"/>
                  </a:moveTo>
                  <a:cubicBezTo>
                    <a:pt x="25394" y="0"/>
                    <a:pt x="23544" y="620"/>
                    <a:pt x="21366" y="1865"/>
                  </a:cubicBezTo>
                  <a:lnTo>
                    <a:pt x="4274" y="11749"/>
                  </a:lnTo>
                  <a:cubicBezTo>
                    <a:pt x="2871" y="12597"/>
                    <a:pt x="2219" y="13738"/>
                    <a:pt x="2219" y="15500"/>
                  </a:cubicBezTo>
                  <a:lnTo>
                    <a:pt x="2219" y="23753"/>
                  </a:lnTo>
                  <a:cubicBezTo>
                    <a:pt x="2219" y="24932"/>
                    <a:pt x="2482" y="25526"/>
                    <a:pt x="3096" y="25526"/>
                  </a:cubicBezTo>
                  <a:cubicBezTo>
                    <a:pt x="3399" y="25526"/>
                    <a:pt x="3788" y="25381"/>
                    <a:pt x="4274" y="25090"/>
                  </a:cubicBezTo>
                  <a:lnTo>
                    <a:pt x="16865" y="17848"/>
                  </a:lnTo>
                  <a:cubicBezTo>
                    <a:pt x="17279" y="17612"/>
                    <a:pt x="17595" y="17482"/>
                    <a:pt x="17829" y="17482"/>
                  </a:cubicBezTo>
                  <a:cubicBezTo>
                    <a:pt x="18239" y="17482"/>
                    <a:pt x="18398" y="17880"/>
                    <a:pt x="18398" y="18794"/>
                  </a:cubicBezTo>
                  <a:cubicBezTo>
                    <a:pt x="18398" y="20360"/>
                    <a:pt x="18072" y="21110"/>
                    <a:pt x="16865" y="22252"/>
                  </a:cubicBezTo>
                  <a:lnTo>
                    <a:pt x="9101" y="29722"/>
                  </a:lnTo>
                  <a:cubicBezTo>
                    <a:pt x="3752" y="34778"/>
                    <a:pt x="0" y="39443"/>
                    <a:pt x="0" y="50436"/>
                  </a:cubicBezTo>
                  <a:lnTo>
                    <a:pt x="0" y="62570"/>
                  </a:lnTo>
                  <a:cubicBezTo>
                    <a:pt x="0" y="63760"/>
                    <a:pt x="283" y="64339"/>
                    <a:pt x="918" y="64339"/>
                  </a:cubicBezTo>
                  <a:cubicBezTo>
                    <a:pt x="1224" y="64339"/>
                    <a:pt x="1611" y="64205"/>
                    <a:pt x="2088" y="63940"/>
                  </a:cubicBezTo>
                  <a:lnTo>
                    <a:pt x="29652" y="47989"/>
                  </a:lnTo>
                  <a:cubicBezTo>
                    <a:pt x="31087" y="47109"/>
                    <a:pt x="31740" y="45999"/>
                    <a:pt x="31740" y="44238"/>
                  </a:cubicBezTo>
                  <a:lnTo>
                    <a:pt x="31740" y="35953"/>
                  </a:lnTo>
                  <a:cubicBezTo>
                    <a:pt x="31740" y="34773"/>
                    <a:pt x="31462" y="34208"/>
                    <a:pt x="30838" y="34208"/>
                  </a:cubicBezTo>
                  <a:cubicBezTo>
                    <a:pt x="30529" y="34208"/>
                    <a:pt x="30137" y="34346"/>
                    <a:pt x="29652" y="34615"/>
                  </a:cubicBezTo>
                  <a:lnTo>
                    <a:pt x="13146" y="44140"/>
                  </a:lnTo>
                  <a:lnTo>
                    <a:pt x="13146" y="42672"/>
                  </a:lnTo>
                  <a:cubicBezTo>
                    <a:pt x="13146" y="41139"/>
                    <a:pt x="13505" y="40813"/>
                    <a:pt x="14647" y="39704"/>
                  </a:cubicBezTo>
                  <a:lnTo>
                    <a:pt x="22508" y="32071"/>
                  </a:lnTo>
                  <a:cubicBezTo>
                    <a:pt x="28151" y="26688"/>
                    <a:pt x="31576" y="21469"/>
                    <a:pt x="31576" y="14358"/>
                  </a:cubicBezTo>
                  <a:lnTo>
                    <a:pt x="31576" y="7704"/>
                  </a:lnTo>
                  <a:cubicBezTo>
                    <a:pt x="31576" y="2581"/>
                    <a:pt x="29960" y="0"/>
                    <a:pt x="2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estrial"/>
                <a:ea typeface="Questrial"/>
                <a:cs typeface="Questrial"/>
                <a:sym typeface="Questrial"/>
              </a:endParaRPr>
            </a:p>
          </p:txBody>
        </p:sp>
      </p:grpSp>
      <p:grpSp>
        <p:nvGrpSpPr>
          <p:cNvPr id="2484" name="Google Shape;2484;p37"/>
          <p:cNvGrpSpPr/>
          <p:nvPr/>
        </p:nvGrpSpPr>
        <p:grpSpPr>
          <a:xfrm>
            <a:off x="7027913" y="3178875"/>
            <a:ext cx="680120" cy="1188467"/>
            <a:chOff x="7027913" y="3178875"/>
            <a:chExt cx="680120" cy="1188467"/>
          </a:xfrm>
        </p:grpSpPr>
        <p:sp>
          <p:nvSpPr>
            <p:cNvPr id="2485" name="Google Shape;2485;p37"/>
            <p:cNvSpPr/>
            <p:nvPr/>
          </p:nvSpPr>
          <p:spPr>
            <a:xfrm flipH="1">
              <a:off x="702791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7"/>
            <p:cNvSpPr/>
            <p:nvPr/>
          </p:nvSpPr>
          <p:spPr>
            <a:xfrm flipH="1">
              <a:off x="7069663"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7"/>
            <p:cNvSpPr/>
            <p:nvPr/>
          </p:nvSpPr>
          <p:spPr>
            <a:xfrm>
              <a:off x="7211543" y="3452255"/>
              <a:ext cx="354857" cy="701234"/>
            </a:xfrm>
            <a:custGeom>
              <a:avLst/>
              <a:gdLst/>
              <a:ahLst/>
              <a:cxnLst/>
              <a:rect l="l" t="t" r="r" b="b"/>
              <a:pathLst>
                <a:path w="33273" h="65751" extrusionOk="0">
                  <a:moveTo>
                    <a:pt x="24820" y="1"/>
                  </a:moveTo>
                  <a:cubicBezTo>
                    <a:pt x="23338" y="1"/>
                    <a:pt x="21473" y="620"/>
                    <a:pt x="19213" y="1930"/>
                  </a:cubicBezTo>
                  <a:lnTo>
                    <a:pt x="2186" y="11716"/>
                  </a:lnTo>
                  <a:cubicBezTo>
                    <a:pt x="653" y="12630"/>
                    <a:pt x="0" y="13804"/>
                    <a:pt x="0" y="15696"/>
                  </a:cubicBezTo>
                  <a:lnTo>
                    <a:pt x="0" y="24438"/>
                  </a:lnTo>
                  <a:cubicBezTo>
                    <a:pt x="0" y="25704"/>
                    <a:pt x="307" y="26328"/>
                    <a:pt x="960" y="26328"/>
                  </a:cubicBezTo>
                  <a:cubicBezTo>
                    <a:pt x="1282" y="26328"/>
                    <a:pt x="1689" y="26175"/>
                    <a:pt x="2186" y="25873"/>
                  </a:cubicBezTo>
                  <a:lnTo>
                    <a:pt x="13537" y="19349"/>
                  </a:lnTo>
                  <a:cubicBezTo>
                    <a:pt x="14187" y="18970"/>
                    <a:pt x="14661" y="18811"/>
                    <a:pt x="15004" y="18811"/>
                  </a:cubicBezTo>
                  <a:cubicBezTo>
                    <a:pt x="15693" y="18811"/>
                    <a:pt x="15853" y="19457"/>
                    <a:pt x="15853" y="20263"/>
                  </a:cubicBezTo>
                  <a:lnTo>
                    <a:pt x="15853" y="21339"/>
                  </a:lnTo>
                  <a:cubicBezTo>
                    <a:pt x="15853" y="22579"/>
                    <a:pt x="15495" y="23786"/>
                    <a:pt x="13537" y="24927"/>
                  </a:cubicBezTo>
                  <a:lnTo>
                    <a:pt x="7144" y="28646"/>
                  </a:lnTo>
                  <a:cubicBezTo>
                    <a:pt x="5578" y="29559"/>
                    <a:pt x="4926" y="30734"/>
                    <a:pt x="4926" y="32593"/>
                  </a:cubicBezTo>
                  <a:lnTo>
                    <a:pt x="4926" y="40552"/>
                  </a:lnTo>
                  <a:cubicBezTo>
                    <a:pt x="4926" y="41819"/>
                    <a:pt x="5233" y="42427"/>
                    <a:pt x="5895" y="42427"/>
                  </a:cubicBezTo>
                  <a:cubicBezTo>
                    <a:pt x="6223" y="42427"/>
                    <a:pt x="6637" y="42279"/>
                    <a:pt x="7144" y="41988"/>
                  </a:cubicBezTo>
                  <a:lnTo>
                    <a:pt x="17484" y="35986"/>
                  </a:lnTo>
                  <a:cubicBezTo>
                    <a:pt x="18157" y="35593"/>
                    <a:pt x="18641" y="35428"/>
                    <a:pt x="18986" y="35428"/>
                  </a:cubicBezTo>
                  <a:cubicBezTo>
                    <a:pt x="19646" y="35428"/>
                    <a:pt x="19800" y="36030"/>
                    <a:pt x="19800" y="36801"/>
                  </a:cubicBezTo>
                  <a:lnTo>
                    <a:pt x="19800" y="38791"/>
                  </a:lnTo>
                  <a:cubicBezTo>
                    <a:pt x="19800" y="40030"/>
                    <a:pt x="19442" y="41237"/>
                    <a:pt x="17484" y="42379"/>
                  </a:cubicBezTo>
                  <a:lnTo>
                    <a:pt x="2186" y="51252"/>
                  </a:lnTo>
                  <a:cubicBezTo>
                    <a:pt x="653" y="52132"/>
                    <a:pt x="0" y="53307"/>
                    <a:pt x="0" y="55199"/>
                  </a:cubicBezTo>
                  <a:lnTo>
                    <a:pt x="0" y="63876"/>
                  </a:lnTo>
                  <a:cubicBezTo>
                    <a:pt x="0" y="65142"/>
                    <a:pt x="307" y="65751"/>
                    <a:pt x="960" y="65751"/>
                  </a:cubicBezTo>
                  <a:cubicBezTo>
                    <a:pt x="1283" y="65751"/>
                    <a:pt x="1690" y="65602"/>
                    <a:pt x="2186" y="65311"/>
                  </a:cubicBezTo>
                  <a:lnTo>
                    <a:pt x="21431" y="54187"/>
                  </a:lnTo>
                  <a:cubicBezTo>
                    <a:pt x="29228" y="49686"/>
                    <a:pt x="33272" y="42673"/>
                    <a:pt x="33272" y="35007"/>
                  </a:cubicBezTo>
                  <a:lnTo>
                    <a:pt x="33272" y="27602"/>
                  </a:lnTo>
                  <a:cubicBezTo>
                    <a:pt x="33272" y="22766"/>
                    <a:pt x="32253" y="20232"/>
                    <a:pt x="29428" y="20232"/>
                  </a:cubicBezTo>
                  <a:cubicBezTo>
                    <a:pt x="28404" y="20232"/>
                    <a:pt x="27143" y="20565"/>
                    <a:pt x="25607" y="21241"/>
                  </a:cubicBezTo>
                  <a:cubicBezTo>
                    <a:pt x="28282" y="18240"/>
                    <a:pt x="29195" y="14913"/>
                    <a:pt x="29195" y="11129"/>
                  </a:cubicBezTo>
                  <a:lnTo>
                    <a:pt x="29195" y="6791"/>
                  </a:lnTo>
                  <a:cubicBezTo>
                    <a:pt x="29195" y="2450"/>
                    <a:pt x="27765" y="1"/>
                    <a:pt x="24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37"/>
          <p:cNvGrpSpPr/>
          <p:nvPr/>
        </p:nvGrpSpPr>
        <p:grpSpPr>
          <a:xfrm>
            <a:off x="386091" y="3663336"/>
            <a:ext cx="593164" cy="1161172"/>
            <a:chOff x="4921825" y="870250"/>
            <a:chExt cx="407925" cy="798550"/>
          </a:xfrm>
        </p:grpSpPr>
        <p:sp>
          <p:nvSpPr>
            <p:cNvPr id="2493" name="Google Shape;2493;p3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3" name="Google Shape;2523;p37"/>
          <p:cNvGrpSpPr/>
          <p:nvPr/>
        </p:nvGrpSpPr>
        <p:grpSpPr>
          <a:xfrm flipH="1">
            <a:off x="-2745382" y="-1156777"/>
            <a:ext cx="4017967" cy="3644766"/>
            <a:chOff x="3166062" y="1034326"/>
            <a:chExt cx="6010422" cy="5452155"/>
          </a:xfrm>
        </p:grpSpPr>
        <p:sp>
          <p:nvSpPr>
            <p:cNvPr id="2524" name="Google Shape;2524;p37"/>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7"/>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26" name="Google Shape;2526;p37"/>
          <p:cNvCxnSpPr/>
          <p:nvPr/>
        </p:nvCxnSpPr>
        <p:spPr>
          <a:xfrm>
            <a:off x="2297475" y="3647950"/>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527" name="Google Shape;2527;p37"/>
          <p:cNvCxnSpPr/>
          <p:nvPr/>
        </p:nvCxnSpPr>
        <p:spPr>
          <a:xfrm>
            <a:off x="5045300" y="3647950"/>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528" name="Google Shape;2528;p37"/>
          <p:cNvCxnSpPr/>
          <p:nvPr/>
        </p:nvCxnSpPr>
        <p:spPr>
          <a:xfrm>
            <a:off x="7904150" y="3647950"/>
            <a:ext cx="1828500" cy="0"/>
          </a:xfrm>
          <a:prstGeom prst="straightConnector1">
            <a:avLst/>
          </a:prstGeom>
          <a:noFill/>
          <a:ln w="28575" cap="flat" cmpd="sng">
            <a:solidFill>
              <a:schemeClr val="dk2"/>
            </a:solidFill>
            <a:prstDash val="dot"/>
            <a:round/>
            <a:headEnd type="none" w="med" len="med"/>
            <a:tailEnd type="none" w="med" len="med"/>
          </a:ln>
        </p:spPr>
      </p:cxnSp>
      <p:sp>
        <p:nvSpPr>
          <p:cNvPr id="2" name="Rectangle 1"/>
          <p:cNvSpPr/>
          <p:nvPr/>
        </p:nvSpPr>
        <p:spPr>
          <a:xfrm>
            <a:off x="556899" y="1729158"/>
            <a:ext cx="3080565" cy="307777"/>
          </a:xfrm>
          <a:prstGeom prst="rect">
            <a:avLst/>
          </a:prstGeom>
        </p:spPr>
        <p:txBody>
          <a:bodyPr wrap="square">
            <a:spAutoFit/>
          </a:bodyPr>
          <a:lstStyle/>
          <a:p>
            <a:r>
              <a:rPr lang="en-US" dirty="0">
                <a:latin typeface="Perpetua" panose="02020502060401020303" pitchFamily="18" charset="0"/>
              </a:rPr>
              <a:t>Divide the </a:t>
            </a:r>
            <a:r>
              <a:rPr lang="en-US" dirty="0" err="1">
                <a:latin typeface="Perpetua" panose="02020502060401020303" pitchFamily="18" charset="0"/>
              </a:rPr>
              <a:t>df_rfm</a:t>
            </a:r>
            <a:r>
              <a:rPr lang="en-US" dirty="0">
                <a:latin typeface="Perpetua" panose="02020502060401020303" pitchFamily="18" charset="0"/>
              </a:rPr>
              <a:t> into quarters</a:t>
            </a:r>
          </a:p>
        </p:txBody>
      </p:sp>
      <p:sp>
        <p:nvSpPr>
          <p:cNvPr id="4" name="Rectangle 3"/>
          <p:cNvSpPr/>
          <p:nvPr/>
        </p:nvSpPr>
        <p:spPr>
          <a:xfrm>
            <a:off x="3325916" y="1257274"/>
            <a:ext cx="2492137" cy="1169551"/>
          </a:xfrm>
          <a:prstGeom prst="rect">
            <a:avLst/>
          </a:prstGeom>
        </p:spPr>
        <p:txBody>
          <a:bodyPr wrap="square">
            <a:spAutoFit/>
          </a:bodyPr>
          <a:lstStyle/>
          <a:p>
            <a:pPr algn="ctr"/>
            <a:r>
              <a:rPr lang="en-US" dirty="0">
                <a:latin typeface="Perpetua" panose="02020502060401020303" pitchFamily="18" charset="0"/>
              </a:rPr>
              <a:t>Create two functions: one scores </a:t>
            </a:r>
            <a:r>
              <a:rPr lang="en-US" dirty="0" err="1">
                <a:latin typeface="Perpetua" panose="02020502060401020303" pitchFamily="18" charset="0"/>
              </a:rPr>
              <a:t>Recency</a:t>
            </a:r>
            <a:r>
              <a:rPr lang="en-US" dirty="0">
                <a:latin typeface="Perpetua" panose="02020502060401020303" pitchFamily="18" charset="0"/>
              </a:rPr>
              <a:t>, giving 4 to customers in the first quarter; the other scores Frequency and Monetary, assigning 4 to customers in the last quarter.</a:t>
            </a:r>
          </a:p>
        </p:txBody>
      </p:sp>
      <p:sp>
        <p:nvSpPr>
          <p:cNvPr id="6" name="Rectangle 5"/>
          <p:cNvSpPr/>
          <p:nvPr/>
        </p:nvSpPr>
        <p:spPr>
          <a:xfrm>
            <a:off x="6179920" y="1591478"/>
            <a:ext cx="2417855" cy="954107"/>
          </a:xfrm>
          <a:prstGeom prst="rect">
            <a:avLst/>
          </a:prstGeom>
        </p:spPr>
        <p:txBody>
          <a:bodyPr wrap="square">
            <a:spAutoFit/>
          </a:bodyPr>
          <a:lstStyle/>
          <a:p>
            <a:pPr algn="ctr"/>
            <a:r>
              <a:rPr lang="en-US" dirty="0">
                <a:latin typeface="Perpetua" panose="02020502060401020303" pitchFamily="18" charset="0"/>
              </a:rPr>
              <a:t>Score customers from 1 to 4 by applying the </a:t>
            </a:r>
            <a:r>
              <a:rPr lang="en-US" dirty="0" smtClean="0">
                <a:latin typeface="Perpetua" panose="02020502060401020303" pitchFamily="18" charset="0"/>
              </a:rPr>
              <a:t>functions</a:t>
            </a:r>
          </a:p>
          <a:p>
            <a:pPr algn="ctr"/>
            <a:r>
              <a:rPr lang="en-US" dirty="0">
                <a:latin typeface="Perpetua" panose="02020502060401020303" pitchFamily="18" charset="0"/>
              </a:rPr>
              <a:t> create separate score column for each value.</a:t>
            </a:r>
            <a:endParaRPr lang="ar-SA" dirty="0">
              <a:latin typeface="Perpetua" panose="02020502060401020303" pitchFamily="18" charset="0"/>
            </a:endParaRPr>
          </a:p>
        </p:txBody>
      </p:sp>
      <p:pic>
        <p:nvPicPr>
          <p:cNvPr id="5" name="Picture 4"/>
          <p:cNvPicPr>
            <a:picLocks noChangeAspect="1"/>
          </p:cNvPicPr>
          <p:nvPr/>
        </p:nvPicPr>
        <p:blipFill>
          <a:blip r:embed="rId3"/>
          <a:stretch>
            <a:fillRect/>
          </a:stretch>
        </p:blipFill>
        <p:spPr>
          <a:xfrm>
            <a:off x="628536" y="2064405"/>
            <a:ext cx="2052479" cy="918628"/>
          </a:xfrm>
          <a:prstGeom prst="rect">
            <a:avLst/>
          </a:prstGeom>
        </p:spPr>
      </p:pic>
    </p:spTree>
    <p:extLst>
      <p:ext uri="{BB962C8B-B14F-4D97-AF65-F5344CB8AC3E}">
        <p14:creationId xmlns:p14="http://schemas.microsoft.com/office/powerpoint/2010/main" val="4160404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9" name="Google Shape;2279;p30"/>
          <p:cNvSpPr/>
          <p:nvPr/>
        </p:nvSpPr>
        <p:spPr>
          <a:xfrm>
            <a:off x="2582475" y="670375"/>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84" name="Google Shape;2284;p30"/>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p>
            <a:r>
              <a:rPr lang="en-US" b="1" dirty="0" smtClean="0">
                <a:latin typeface="Palatino Linotype" panose="02040502050505030304" pitchFamily="18" charset="0"/>
              </a:rPr>
              <a:t>Table of the scores</a:t>
            </a:r>
            <a:endParaRPr lang="en-US" b="1" dirty="0">
              <a:latin typeface="Palatino Linotype" panose="02040502050505030304" pitchFamily="18" charset="0"/>
            </a:endParaRPr>
          </a:p>
        </p:txBody>
      </p:sp>
      <p:pic>
        <p:nvPicPr>
          <p:cNvPr id="2" name="Picture 1"/>
          <p:cNvPicPr>
            <a:picLocks noChangeAspect="1"/>
          </p:cNvPicPr>
          <p:nvPr/>
        </p:nvPicPr>
        <p:blipFill>
          <a:blip r:embed="rId3"/>
          <a:stretch>
            <a:fillRect/>
          </a:stretch>
        </p:blipFill>
        <p:spPr>
          <a:xfrm>
            <a:off x="1019755" y="1520610"/>
            <a:ext cx="6629741" cy="1911448"/>
          </a:xfrm>
          <a:prstGeom prst="rect">
            <a:avLst/>
          </a:prstGeom>
        </p:spPr>
      </p:pic>
    </p:spTree>
    <p:extLst>
      <p:ext uri="{BB962C8B-B14F-4D97-AF65-F5344CB8AC3E}">
        <p14:creationId xmlns:p14="http://schemas.microsoft.com/office/powerpoint/2010/main" val="354053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cxnSp>
        <p:nvCxnSpPr>
          <p:cNvPr id="2539" name="Google Shape;2539;p38"/>
          <p:cNvCxnSpPr/>
          <p:nvPr/>
        </p:nvCxnSpPr>
        <p:spPr>
          <a:xfrm>
            <a:off x="2518575" y="2719641"/>
            <a:ext cx="0" cy="1200300"/>
          </a:xfrm>
          <a:prstGeom prst="straightConnector1">
            <a:avLst/>
          </a:prstGeom>
          <a:noFill/>
          <a:ln w="19050" cap="flat" cmpd="sng">
            <a:solidFill>
              <a:schemeClr val="accent6"/>
            </a:solidFill>
            <a:prstDash val="solid"/>
            <a:round/>
            <a:headEnd type="oval" w="med" len="med"/>
            <a:tailEnd type="none" w="med" len="med"/>
          </a:ln>
        </p:spPr>
      </p:cxnSp>
      <p:cxnSp>
        <p:nvCxnSpPr>
          <p:cNvPr id="2540" name="Google Shape;2540;p38"/>
          <p:cNvCxnSpPr/>
          <p:nvPr/>
        </p:nvCxnSpPr>
        <p:spPr>
          <a:xfrm>
            <a:off x="5335310" y="2340064"/>
            <a:ext cx="128" cy="1579877"/>
          </a:xfrm>
          <a:prstGeom prst="straightConnector1">
            <a:avLst/>
          </a:prstGeom>
          <a:noFill/>
          <a:ln w="19050" cap="flat" cmpd="sng">
            <a:solidFill>
              <a:schemeClr val="accent3"/>
            </a:solidFill>
            <a:prstDash val="solid"/>
            <a:round/>
            <a:headEnd type="oval" w="med" len="med"/>
            <a:tailEnd type="none" w="med" len="med"/>
          </a:ln>
        </p:spPr>
      </p:cxnSp>
      <p:grpSp>
        <p:nvGrpSpPr>
          <p:cNvPr id="2544" name="Google Shape;2544;p38"/>
          <p:cNvGrpSpPr/>
          <p:nvPr/>
        </p:nvGrpSpPr>
        <p:grpSpPr>
          <a:xfrm>
            <a:off x="2153713" y="3274291"/>
            <a:ext cx="683920" cy="1188467"/>
            <a:chOff x="1390388" y="3178875"/>
            <a:chExt cx="683920" cy="1188467"/>
          </a:xfrm>
        </p:grpSpPr>
        <p:sp>
          <p:nvSpPr>
            <p:cNvPr id="2545" name="Google Shape;2545;p38"/>
            <p:cNvSpPr/>
            <p:nvPr/>
          </p:nvSpPr>
          <p:spPr>
            <a:xfrm flipH="1">
              <a:off x="1390388"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8"/>
            <p:cNvSpPr/>
            <p:nvPr/>
          </p:nvSpPr>
          <p:spPr>
            <a:xfrm flipH="1">
              <a:off x="1435938"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8"/>
            <p:cNvSpPr/>
            <p:nvPr/>
          </p:nvSpPr>
          <p:spPr>
            <a:xfrm>
              <a:off x="1561363" y="3384099"/>
              <a:ext cx="387765" cy="660469"/>
            </a:xfrm>
            <a:custGeom>
              <a:avLst/>
              <a:gdLst/>
              <a:ahLst/>
              <a:cxnLst/>
              <a:rect l="l" t="t" r="r" b="b"/>
              <a:pathLst>
                <a:path w="33306" h="56717" extrusionOk="0">
                  <a:moveTo>
                    <a:pt x="32373" y="0"/>
                  </a:moveTo>
                  <a:cubicBezTo>
                    <a:pt x="32068" y="0"/>
                    <a:pt x="31684" y="134"/>
                    <a:pt x="31218" y="399"/>
                  </a:cubicBezTo>
                  <a:lnTo>
                    <a:pt x="22346" y="5553"/>
                  </a:lnTo>
                  <a:cubicBezTo>
                    <a:pt x="20910" y="6401"/>
                    <a:pt x="20258" y="7543"/>
                    <a:pt x="20258" y="9304"/>
                  </a:cubicBezTo>
                  <a:lnTo>
                    <a:pt x="20258" y="30996"/>
                  </a:lnTo>
                  <a:lnTo>
                    <a:pt x="14876" y="34095"/>
                  </a:lnTo>
                  <a:cubicBezTo>
                    <a:pt x="14559" y="34282"/>
                    <a:pt x="14276" y="34372"/>
                    <a:pt x="14035" y="34372"/>
                  </a:cubicBezTo>
                  <a:cubicBezTo>
                    <a:pt x="13431" y="34372"/>
                    <a:pt x="13081" y="33806"/>
                    <a:pt x="13081" y="32758"/>
                  </a:cubicBezTo>
                  <a:lnTo>
                    <a:pt x="13081" y="13414"/>
                  </a:lnTo>
                  <a:cubicBezTo>
                    <a:pt x="13081" y="12235"/>
                    <a:pt x="12789" y="11670"/>
                    <a:pt x="12165" y="11670"/>
                  </a:cubicBezTo>
                  <a:cubicBezTo>
                    <a:pt x="11857" y="11670"/>
                    <a:pt x="11468" y="11807"/>
                    <a:pt x="10994" y="12077"/>
                  </a:cubicBezTo>
                  <a:lnTo>
                    <a:pt x="2056" y="17263"/>
                  </a:lnTo>
                  <a:cubicBezTo>
                    <a:pt x="653" y="18112"/>
                    <a:pt x="1" y="19253"/>
                    <a:pt x="1" y="20982"/>
                  </a:cubicBezTo>
                  <a:lnTo>
                    <a:pt x="1" y="45741"/>
                  </a:lnTo>
                  <a:cubicBezTo>
                    <a:pt x="1" y="50982"/>
                    <a:pt x="1281" y="53621"/>
                    <a:pt x="4260" y="53621"/>
                  </a:cubicBezTo>
                  <a:cubicBezTo>
                    <a:pt x="5842" y="53621"/>
                    <a:pt x="7903" y="52877"/>
                    <a:pt x="10505" y="51384"/>
                  </a:cubicBezTo>
                  <a:lnTo>
                    <a:pt x="20258" y="45741"/>
                  </a:lnTo>
                  <a:lnTo>
                    <a:pt x="20258" y="54972"/>
                  </a:lnTo>
                  <a:cubicBezTo>
                    <a:pt x="20258" y="56151"/>
                    <a:pt x="20550" y="56717"/>
                    <a:pt x="21174" y="56717"/>
                  </a:cubicBezTo>
                  <a:cubicBezTo>
                    <a:pt x="21482" y="56717"/>
                    <a:pt x="21871" y="56579"/>
                    <a:pt x="22346" y="56309"/>
                  </a:cubicBezTo>
                  <a:lnTo>
                    <a:pt x="31218" y="51188"/>
                  </a:lnTo>
                  <a:cubicBezTo>
                    <a:pt x="32653" y="50307"/>
                    <a:pt x="33306" y="49166"/>
                    <a:pt x="33306" y="47437"/>
                  </a:cubicBezTo>
                  <a:lnTo>
                    <a:pt x="33306" y="1769"/>
                  </a:lnTo>
                  <a:cubicBezTo>
                    <a:pt x="33306" y="580"/>
                    <a:pt x="33008" y="0"/>
                    <a:pt x="32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8"/>
          <p:cNvGrpSpPr/>
          <p:nvPr/>
        </p:nvGrpSpPr>
        <p:grpSpPr>
          <a:xfrm>
            <a:off x="4978588" y="3274291"/>
            <a:ext cx="675907" cy="1188467"/>
            <a:chOff x="4215263" y="3178875"/>
            <a:chExt cx="675907" cy="1188467"/>
          </a:xfrm>
        </p:grpSpPr>
        <p:sp>
          <p:nvSpPr>
            <p:cNvPr id="2549" name="Google Shape;2549;p38"/>
            <p:cNvSpPr/>
            <p:nvPr/>
          </p:nvSpPr>
          <p:spPr>
            <a:xfrm flipH="1">
              <a:off x="421526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8"/>
            <p:cNvSpPr/>
            <p:nvPr/>
          </p:nvSpPr>
          <p:spPr>
            <a:xfrm flipH="1">
              <a:off x="4252800"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8"/>
            <p:cNvSpPr/>
            <p:nvPr/>
          </p:nvSpPr>
          <p:spPr>
            <a:xfrm>
              <a:off x="4386351" y="3395476"/>
              <a:ext cx="371531" cy="776688"/>
            </a:xfrm>
            <a:custGeom>
              <a:avLst/>
              <a:gdLst/>
              <a:ahLst/>
              <a:cxnLst/>
              <a:rect l="l" t="t" r="r" b="b"/>
              <a:pathLst>
                <a:path w="32230" h="67377" extrusionOk="0">
                  <a:moveTo>
                    <a:pt x="29195" y="0"/>
                  </a:moveTo>
                  <a:cubicBezTo>
                    <a:pt x="28880" y="0"/>
                    <a:pt x="28480" y="149"/>
                    <a:pt x="27989" y="444"/>
                  </a:cubicBezTo>
                  <a:lnTo>
                    <a:pt x="2708" y="15025"/>
                  </a:lnTo>
                  <a:cubicBezTo>
                    <a:pt x="1241" y="15906"/>
                    <a:pt x="588" y="17047"/>
                    <a:pt x="588" y="18841"/>
                  </a:cubicBezTo>
                  <a:lnTo>
                    <a:pt x="588" y="45622"/>
                  </a:lnTo>
                  <a:cubicBezTo>
                    <a:pt x="588" y="46816"/>
                    <a:pt x="877" y="47389"/>
                    <a:pt x="1502" y="47389"/>
                  </a:cubicBezTo>
                  <a:cubicBezTo>
                    <a:pt x="1817" y="47389"/>
                    <a:pt x="2217" y="47244"/>
                    <a:pt x="2708" y="46960"/>
                  </a:cubicBezTo>
                  <a:lnTo>
                    <a:pt x="17257" y="38544"/>
                  </a:lnTo>
                  <a:cubicBezTo>
                    <a:pt x="17601" y="38354"/>
                    <a:pt x="17906" y="38251"/>
                    <a:pt x="18155" y="38251"/>
                  </a:cubicBezTo>
                  <a:cubicBezTo>
                    <a:pt x="18591" y="38251"/>
                    <a:pt x="18855" y="38568"/>
                    <a:pt x="18855" y="39294"/>
                  </a:cubicBezTo>
                  <a:lnTo>
                    <a:pt x="18855" y="42099"/>
                  </a:lnTo>
                  <a:cubicBezTo>
                    <a:pt x="18855" y="43241"/>
                    <a:pt x="18203" y="44154"/>
                    <a:pt x="17257" y="44676"/>
                  </a:cubicBezTo>
                  <a:lnTo>
                    <a:pt x="2121" y="53386"/>
                  </a:lnTo>
                  <a:cubicBezTo>
                    <a:pt x="653" y="54267"/>
                    <a:pt x="1" y="55408"/>
                    <a:pt x="1" y="57202"/>
                  </a:cubicBezTo>
                  <a:lnTo>
                    <a:pt x="1" y="65586"/>
                  </a:lnTo>
                  <a:cubicBezTo>
                    <a:pt x="1" y="66789"/>
                    <a:pt x="295" y="67376"/>
                    <a:pt x="931" y="67376"/>
                  </a:cubicBezTo>
                  <a:cubicBezTo>
                    <a:pt x="1243" y="67376"/>
                    <a:pt x="1638" y="67235"/>
                    <a:pt x="2121" y="66956"/>
                  </a:cubicBezTo>
                  <a:lnTo>
                    <a:pt x="20780" y="56126"/>
                  </a:lnTo>
                  <a:cubicBezTo>
                    <a:pt x="27826" y="52048"/>
                    <a:pt x="32229" y="44937"/>
                    <a:pt x="32229" y="37631"/>
                  </a:cubicBezTo>
                  <a:lnTo>
                    <a:pt x="32229" y="27681"/>
                  </a:lnTo>
                  <a:cubicBezTo>
                    <a:pt x="32229" y="22682"/>
                    <a:pt x="30522" y="20308"/>
                    <a:pt x="27552" y="20308"/>
                  </a:cubicBezTo>
                  <a:cubicBezTo>
                    <a:pt x="26007" y="20308"/>
                    <a:pt x="24120" y="20951"/>
                    <a:pt x="21954" y="22201"/>
                  </a:cubicBezTo>
                  <a:lnTo>
                    <a:pt x="13930" y="26866"/>
                  </a:lnTo>
                  <a:lnTo>
                    <a:pt x="13930" y="22201"/>
                  </a:lnTo>
                  <a:lnTo>
                    <a:pt x="27989" y="14112"/>
                  </a:lnTo>
                  <a:cubicBezTo>
                    <a:pt x="29457" y="13231"/>
                    <a:pt x="30109" y="12089"/>
                    <a:pt x="30109" y="10295"/>
                  </a:cubicBezTo>
                  <a:lnTo>
                    <a:pt x="30109" y="1781"/>
                  </a:lnTo>
                  <a:cubicBezTo>
                    <a:pt x="30109" y="588"/>
                    <a:pt x="29820" y="0"/>
                    <a:pt x="29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38"/>
          <p:cNvGrpSpPr/>
          <p:nvPr/>
        </p:nvGrpSpPr>
        <p:grpSpPr>
          <a:xfrm flipH="1">
            <a:off x="-2299857" y="-2697840"/>
            <a:ext cx="4017967" cy="3644766"/>
            <a:chOff x="3166062" y="1034326"/>
            <a:chExt cx="6010422" cy="5452155"/>
          </a:xfrm>
        </p:grpSpPr>
        <p:sp>
          <p:nvSpPr>
            <p:cNvPr id="2553" name="Google Shape;2553;p38"/>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8"/>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2555;p38"/>
          <p:cNvGrpSpPr/>
          <p:nvPr/>
        </p:nvGrpSpPr>
        <p:grpSpPr>
          <a:xfrm>
            <a:off x="7540747" y="-598211"/>
            <a:ext cx="3863499" cy="3798516"/>
            <a:chOff x="3133537" y="-308699"/>
            <a:chExt cx="6010422" cy="5452155"/>
          </a:xfrm>
        </p:grpSpPr>
        <p:sp>
          <p:nvSpPr>
            <p:cNvPr id="2556" name="Google Shape;2556;p38"/>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8"/>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8" name="Google Shape;2558;p38"/>
          <p:cNvGrpSpPr/>
          <p:nvPr/>
        </p:nvGrpSpPr>
        <p:grpSpPr>
          <a:xfrm>
            <a:off x="7540741" y="371486"/>
            <a:ext cx="593164" cy="1161172"/>
            <a:chOff x="4921825" y="870250"/>
            <a:chExt cx="407925" cy="798550"/>
          </a:xfrm>
        </p:grpSpPr>
        <p:sp>
          <p:nvSpPr>
            <p:cNvPr id="2559" name="Google Shape;2559;p38"/>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8"/>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8"/>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8"/>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8"/>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8"/>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8"/>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8"/>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8"/>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8"/>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8"/>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8"/>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8"/>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8"/>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8"/>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8"/>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8"/>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8"/>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8"/>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8"/>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8"/>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8"/>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8"/>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8"/>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8"/>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8"/>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8"/>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8"/>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8"/>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8"/>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9" name="Google Shape;2589;p38"/>
          <p:cNvCxnSpPr/>
          <p:nvPr/>
        </p:nvCxnSpPr>
        <p:spPr>
          <a:xfrm>
            <a:off x="2993863" y="3743366"/>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590" name="Google Shape;2590;p38"/>
          <p:cNvCxnSpPr/>
          <p:nvPr/>
        </p:nvCxnSpPr>
        <p:spPr>
          <a:xfrm>
            <a:off x="168975" y="3743366"/>
            <a:ext cx="1828500" cy="0"/>
          </a:xfrm>
          <a:prstGeom prst="straightConnector1">
            <a:avLst/>
          </a:prstGeom>
          <a:noFill/>
          <a:ln w="28575" cap="flat" cmpd="sng">
            <a:solidFill>
              <a:schemeClr val="dk2"/>
            </a:solidFill>
            <a:prstDash val="dot"/>
            <a:round/>
            <a:headEnd type="none" w="med" len="med"/>
            <a:tailEnd type="none" w="med" len="med"/>
          </a:ln>
        </p:spPr>
      </p:cxnSp>
      <p:sp>
        <p:nvSpPr>
          <p:cNvPr id="64" name="Google Shape;2472;p37"/>
          <p:cNvSpPr/>
          <p:nvPr/>
        </p:nvSpPr>
        <p:spPr>
          <a:xfrm>
            <a:off x="1894421" y="318645"/>
            <a:ext cx="5317122" cy="59713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3;p37"/>
          <p:cNvSpPr txBox="1">
            <a:spLocks noGrp="1"/>
          </p:cNvSpPr>
          <p:nvPr>
            <p:ph type="title"/>
          </p:nvPr>
        </p:nvSpPr>
        <p:spPr>
          <a:xfrm>
            <a:off x="719985" y="322087"/>
            <a:ext cx="7704000" cy="572700"/>
          </a:xfrm>
          <a:prstGeom prst="rect">
            <a:avLst/>
          </a:prstGeom>
        </p:spPr>
        <p:txBody>
          <a:bodyPr spcFirstLastPara="1" wrap="square" lIns="91425" tIns="91425" rIns="91425" bIns="91425" anchor="ctr" anchorCtr="0">
            <a:noAutofit/>
          </a:bodyPr>
          <a:lstStyle/>
          <a:p>
            <a:pPr lvl="0"/>
            <a:r>
              <a:rPr lang="en-US" sz="3200" dirty="0" smtClean="0">
                <a:latin typeface="Palatino Linotype" panose="02040502050505030304" pitchFamily="18" charset="0"/>
              </a:rPr>
              <a:t>STEP </a:t>
            </a:r>
            <a:r>
              <a:rPr lang="en-US" sz="2400" dirty="0" smtClean="0">
                <a:latin typeface="Palatino Linotype" panose="02040502050505030304" pitchFamily="18" charset="0"/>
              </a:rPr>
              <a:t>to calculate </a:t>
            </a:r>
            <a:r>
              <a:rPr lang="en-US" sz="2400" dirty="0">
                <a:latin typeface="Palatino Linotype" panose="02040502050505030304" pitchFamily="18" charset="0"/>
              </a:rPr>
              <a:t>the </a:t>
            </a:r>
            <a:r>
              <a:rPr lang="en-US" sz="2400" dirty="0" err="1">
                <a:latin typeface="Palatino Linotype" panose="02040502050505030304" pitchFamily="18" charset="0"/>
              </a:rPr>
              <a:t>recency</a:t>
            </a:r>
            <a:r>
              <a:rPr lang="en-US" sz="2400" dirty="0">
                <a:latin typeface="Palatino Linotype" panose="02040502050505030304" pitchFamily="18" charset="0"/>
              </a:rPr>
              <a:t> values</a:t>
            </a:r>
            <a:endParaRPr dirty="0">
              <a:latin typeface="Palatino Linotype" panose="02040502050505030304" pitchFamily="18" charset="0"/>
            </a:endParaRPr>
          </a:p>
        </p:txBody>
      </p:sp>
      <p:sp>
        <p:nvSpPr>
          <p:cNvPr id="5" name="Rectangle 4"/>
          <p:cNvSpPr/>
          <p:nvPr/>
        </p:nvSpPr>
        <p:spPr>
          <a:xfrm>
            <a:off x="4237317" y="1433220"/>
            <a:ext cx="2863676" cy="738664"/>
          </a:xfrm>
          <a:prstGeom prst="rect">
            <a:avLst/>
          </a:prstGeom>
        </p:spPr>
        <p:txBody>
          <a:bodyPr wrap="square">
            <a:spAutoFit/>
          </a:bodyPr>
          <a:lstStyle/>
          <a:p>
            <a:r>
              <a:rPr lang="en-US" dirty="0">
                <a:latin typeface="Perpetua" panose="02020502060401020303" pitchFamily="18" charset="0"/>
              </a:rPr>
              <a:t>Define </a:t>
            </a:r>
            <a:r>
              <a:rPr lang="en-US" dirty="0" err="1">
                <a:latin typeface="Perpetua" panose="02020502060401020303" pitchFamily="18" charset="0"/>
              </a:rPr>
              <a:t>rfm_level</a:t>
            </a:r>
            <a:r>
              <a:rPr lang="en-US" dirty="0">
                <a:latin typeface="Perpetua" panose="02020502060401020303" pitchFamily="18" charset="0"/>
              </a:rPr>
              <a:t> function that tags customers by using </a:t>
            </a:r>
            <a:r>
              <a:rPr lang="en-US" dirty="0" err="1">
                <a:latin typeface="Perpetua" panose="02020502060401020303" pitchFamily="18" charset="0"/>
              </a:rPr>
              <a:t>RFM_Scrores</a:t>
            </a:r>
            <a:r>
              <a:rPr lang="en-US" dirty="0">
                <a:latin typeface="Perpetua" panose="02020502060401020303" pitchFamily="18" charset="0"/>
              </a:rPr>
              <a:t> and Create a new variable </a:t>
            </a:r>
            <a:r>
              <a:rPr lang="en-US" dirty="0" err="1">
                <a:latin typeface="Perpetua" panose="02020502060401020303" pitchFamily="18" charset="0"/>
              </a:rPr>
              <a:t>RFM_Level</a:t>
            </a:r>
            <a:endParaRPr lang="en-US" dirty="0">
              <a:latin typeface="Perpetua" panose="02020502060401020303" pitchFamily="18" charset="0"/>
            </a:endParaRPr>
          </a:p>
        </p:txBody>
      </p:sp>
      <p:sp>
        <p:nvSpPr>
          <p:cNvPr id="2" name="Rectangle 1"/>
          <p:cNvSpPr/>
          <p:nvPr/>
        </p:nvSpPr>
        <p:spPr>
          <a:xfrm>
            <a:off x="1177988" y="2078454"/>
            <a:ext cx="2730125" cy="523220"/>
          </a:xfrm>
          <a:prstGeom prst="rect">
            <a:avLst/>
          </a:prstGeom>
        </p:spPr>
        <p:txBody>
          <a:bodyPr wrap="square">
            <a:spAutoFit/>
          </a:bodyPr>
          <a:lstStyle/>
          <a:p>
            <a:r>
              <a:rPr lang="ar-SA" dirty="0">
                <a:latin typeface="Perpetua" panose="02020502060401020303" pitchFamily="18" charset="0"/>
              </a:rPr>
              <a:t>Now that scored each customer, you'll combine the scores for segmentation.</a:t>
            </a:r>
          </a:p>
        </p:txBody>
      </p:sp>
    </p:spTree>
    <p:extLst>
      <p:ext uri="{BB962C8B-B14F-4D97-AF65-F5344CB8AC3E}">
        <p14:creationId xmlns:p14="http://schemas.microsoft.com/office/powerpoint/2010/main" val="594047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9" name="Google Shape;2279;p30"/>
          <p:cNvSpPr/>
          <p:nvPr/>
        </p:nvSpPr>
        <p:spPr>
          <a:xfrm>
            <a:off x="2582475" y="670375"/>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84" name="Google Shape;2284;p30"/>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p>
            <a:r>
              <a:rPr lang="en-US" sz="3200" dirty="0">
                <a:latin typeface="Perpetua" panose="02020502060401020303" pitchFamily="18" charset="0"/>
              </a:rPr>
              <a:t>RFM </a:t>
            </a:r>
            <a:r>
              <a:rPr lang="en-US" sz="3200" dirty="0" smtClean="0">
                <a:latin typeface="Perpetua" panose="02020502060401020303" pitchFamily="18" charset="0"/>
              </a:rPr>
              <a:t>Segmentation </a:t>
            </a:r>
            <a:r>
              <a:rPr lang="en-US" sz="3200" dirty="0">
                <a:latin typeface="Perpetua" panose="02020502060401020303" pitchFamily="18" charset="0"/>
              </a:rPr>
              <a:t>Table</a:t>
            </a:r>
            <a:endParaRPr lang="en-US" b="1" dirty="0">
              <a:latin typeface="Palatino Linotype" panose="02040502050505030304" pitchFamily="18" charset="0"/>
            </a:endParaRPr>
          </a:p>
        </p:txBody>
      </p:sp>
      <p:pic>
        <p:nvPicPr>
          <p:cNvPr id="3" name="Picture 2"/>
          <p:cNvPicPr>
            <a:picLocks noChangeAspect="1"/>
          </p:cNvPicPr>
          <p:nvPr/>
        </p:nvPicPr>
        <p:blipFill>
          <a:blip r:embed="rId3"/>
          <a:stretch>
            <a:fillRect/>
          </a:stretch>
        </p:blipFill>
        <p:spPr>
          <a:xfrm>
            <a:off x="301405" y="1644602"/>
            <a:ext cx="8541189" cy="1854295"/>
          </a:xfrm>
          <a:prstGeom prst="rect">
            <a:avLst/>
          </a:prstGeom>
        </p:spPr>
      </p:pic>
    </p:spTree>
    <p:extLst>
      <p:ext uri="{BB962C8B-B14F-4D97-AF65-F5344CB8AC3E}">
        <p14:creationId xmlns:p14="http://schemas.microsoft.com/office/powerpoint/2010/main" val="37905821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9" name="Google Shape;2279;p30"/>
          <p:cNvSpPr/>
          <p:nvPr/>
        </p:nvSpPr>
        <p:spPr>
          <a:xfrm>
            <a:off x="1940118" y="670375"/>
            <a:ext cx="5402574"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84" name="Google Shape;2284;p30"/>
          <p:cNvSpPr txBox="1">
            <a:spLocks noGrp="1"/>
          </p:cNvSpPr>
          <p:nvPr>
            <p:ph type="title"/>
          </p:nvPr>
        </p:nvSpPr>
        <p:spPr>
          <a:xfrm>
            <a:off x="789405" y="497275"/>
            <a:ext cx="7704000" cy="576000"/>
          </a:xfrm>
          <a:prstGeom prst="rect">
            <a:avLst/>
          </a:prstGeom>
        </p:spPr>
        <p:txBody>
          <a:bodyPr spcFirstLastPara="1" wrap="square" lIns="91425" tIns="91425" rIns="91425" bIns="91425" anchor="ctr" anchorCtr="0">
            <a:noAutofit/>
          </a:bodyPr>
          <a:lstStyle/>
          <a:p>
            <a:r>
              <a:rPr lang="en-US" sz="3200" dirty="0">
                <a:latin typeface="Perpetua" panose="02020502060401020303" pitchFamily="18" charset="0"/>
              </a:rPr>
              <a:t>Average Values for Each </a:t>
            </a:r>
            <a:r>
              <a:rPr lang="en-US" sz="3200" dirty="0" err="1">
                <a:latin typeface="Perpetua" panose="02020502060401020303" pitchFamily="18" charset="0"/>
              </a:rPr>
              <a:t>RFM_Level</a:t>
            </a:r>
            <a:endParaRPr lang="en-US" b="1" dirty="0">
              <a:latin typeface="Palatino Linotype" panose="02040502050505030304" pitchFamily="18" charset="0"/>
            </a:endParaRPr>
          </a:p>
        </p:txBody>
      </p:sp>
      <p:pic>
        <p:nvPicPr>
          <p:cNvPr id="4" name="Picture 3"/>
          <p:cNvPicPr>
            <a:picLocks noChangeAspect="1"/>
          </p:cNvPicPr>
          <p:nvPr/>
        </p:nvPicPr>
        <p:blipFill rotWithShape="1">
          <a:blip r:embed="rId3"/>
          <a:srcRect t="1674"/>
          <a:stretch/>
        </p:blipFill>
        <p:spPr>
          <a:xfrm>
            <a:off x="2019631" y="1246375"/>
            <a:ext cx="5031656" cy="3220277"/>
          </a:xfrm>
          <a:prstGeom prst="rect">
            <a:avLst/>
          </a:prstGeom>
        </p:spPr>
      </p:pic>
    </p:spTree>
    <p:extLst>
      <p:ext uri="{BB962C8B-B14F-4D97-AF65-F5344CB8AC3E}">
        <p14:creationId xmlns:p14="http://schemas.microsoft.com/office/powerpoint/2010/main" val="28540682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9" name="Google Shape;2279;p30"/>
          <p:cNvSpPr/>
          <p:nvPr/>
        </p:nvSpPr>
        <p:spPr>
          <a:xfrm>
            <a:off x="2582475" y="670375"/>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84" name="Google Shape;2284;p30"/>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p>
            <a:r>
              <a:rPr lang="en-US" sz="3200" dirty="0">
                <a:latin typeface="Palatino Linotype" panose="02040502050505030304" pitchFamily="18" charset="0"/>
              </a:rPr>
              <a:t>Plot RFM Segments</a:t>
            </a:r>
          </a:p>
        </p:txBody>
      </p:sp>
      <p:pic>
        <p:nvPicPr>
          <p:cNvPr id="4" name="Picture 3"/>
          <p:cNvPicPr>
            <a:picLocks noChangeAspect="1"/>
          </p:cNvPicPr>
          <p:nvPr/>
        </p:nvPicPr>
        <p:blipFill>
          <a:blip r:embed="rId3"/>
          <a:stretch>
            <a:fillRect/>
          </a:stretch>
        </p:blipFill>
        <p:spPr>
          <a:xfrm>
            <a:off x="1277748" y="1125525"/>
            <a:ext cx="6110012" cy="3285868"/>
          </a:xfrm>
          <a:prstGeom prst="rect">
            <a:avLst/>
          </a:prstGeom>
        </p:spPr>
      </p:pic>
    </p:spTree>
    <p:extLst>
      <p:ext uri="{BB962C8B-B14F-4D97-AF65-F5344CB8AC3E}">
        <p14:creationId xmlns:p14="http://schemas.microsoft.com/office/powerpoint/2010/main" val="6638149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9" name="Google Shape;2279;p30"/>
          <p:cNvSpPr/>
          <p:nvPr/>
        </p:nvSpPr>
        <p:spPr>
          <a:xfrm>
            <a:off x="1240404" y="574958"/>
            <a:ext cx="6404438" cy="244025"/>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84" name="Google Shape;2284;p30"/>
          <p:cNvSpPr txBox="1">
            <a:spLocks noGrp="1"/>
          </p:cNvSpPr>
          <p:nvPr>
            <p:ph type="title"/>
          </p:nvPr>
        </p:nvSpPr>
        <p:spPr>
          <a:xfrm>
            <a:off x="590623" y="696970"/>
            <a:ext cx="7704000" cy="310349"/>
          </a:xfrm>
          <a:prstGeom prst="rect">
            <a:avLst/>
          </a:prstGeom>
        </p:spPr>
        <p:txBody>
          <a:bodyPr spcFirstLastPara="1" wrap="square" lIns="91425" tIns="91425" rIns="91425" bIns="91425" anchor="ctr" anchorCtr="0">
            <a:noAutofit/>
          </a:bodyPr>
          <a:lstStyle/>
          <a:p>
            <a:r>
              <a:rPr lang="en-US" sz="2400" dirty="0" smtClean="0">
                <a:latin typeface="Palatino Linotype" panose="02040502050505030304" pitchFamily="18" charset="0"/>
              </a:rPr>
              <a:t>The number of </a:t>
            </a:r>
            <a:r>
              <a:rPr lang="en-US" sz="2400" dirty="0">
                <a:latin typeface="Palatino Linotype" panose="02040502050505030304" pitchFamily="18" charset="0"/>
              </a:rPr>
              <a:t>customers in each RFM segment</a:t>
            </a:r>
            <a:br>
              <a:rPr lang="en-US" sz="2400" dirty="0">
                <a:latin typeface="Palatino Linotype" panose="02040502050505030304" pitchFamily="18" charset="0"/>
              </a:rPr>
            </a:br>
            <a:r>
              <a:rPr lang="en-US" sz="2400" dirty="0" smtClean="0">
                <a:latin typeface="Palatino Linotype" panose="02040502050505030304" pitchFamily="18" charset="0"/>
              </a:rPr>
              <a:t> </a:t>
            </a:r>
            <a:endParaRPr lang="en-US" sz="2400" dirty="0">
              <a:latin typeface="Palatino Linotype" panose="02040502050505030304" pitchFamily="18" charset="0"/>
            </a:endParaRPr>
          </a:p>
        </p:txBody>
      </p:sp>
      <p:sp>
        <p:nvSpPr>
          <p:cNvPr id="2" name="Rectangle 1"/>
          <p:cNvSpPr/>
          <p:nvPr/>
        </p:nvSpPr>
        <p:spPr>
          <a:xfrm>
            <a:off x="985178" y="1283812"/>
            <a:ext cx="4778872" cy="738664"/>
          </a:xfrm>
          <a:prstGeom prst="rect">
            <a:avLst/>
          </a:prstGeom>
        </p:spPr>
        <p:txBody>
          <a:bodyPr wrap="none">
            <a:spAutoFit/>
          </a:bodyPr>
          <a:lstStyle/>
          <a:p>
            <a:pPr marL="285750" indent="-285750">
              <a:buFont typeface="Arial" panose="020B0604020202020204" pitchFamily="34" charset="0"/>
              <a:buChar char="•"/>
            </a:pPr>
            <a:r>
              <a:rPr lang="en-US" dirty="0" smtClean="0">
                <a:latin typeface="Helvetica Neue"/>
              </a:rPr>
              <a:t>Count </a:t>
            </a:r>
            <a:r>
              <a:rPr lang="en-US" dirty="0">
                <a:latin typeface="Helvetica Neue"/>
              </a:rPr>
              <a:t>the number of customers in each RFM </a:t>
            </a:r>
            <a:r>
              <a:rPr lang="en-US" dirty="0" smtClean="0">
                <a:latin typeface="Helvetica Neue"/>
              </a:rPr>
              <a:t>segment</a:t>
            </a:r>
            <a:endParaRPr lang="en-US" dirty="0">
              <a:latin typeface="Helvetica Neue"/>
            </a:endParaRPr>
          </a:p>
          <a:p>
            <a:pPr marL="285750" indent="-285750">
              <a:buFont typeface="Arial" panose="020B0604020202020204" pitchFamily="34" charset="0"/>
              <a:buChar char="•"/>
            </a:pPr>
            <a:r>
              <a:rPr lang="en-US" dirty="0" smtClean="0">
                <a:latin typeface="Helvetica Neue"/>
              </a:rPr>
              <a:t>1 </a:t>
            </a:r>
            <a:r>
              <a:rPr lang="en-US" dirty="0">
                <a:latin typeface="Helvetica Neue"/>
              </a:rPr>
              <a:t>1 1 not recent, infrequent, low monetary</a:t>
            </a:r>
          </a:p>
          <a:p>
            <a:pPr marL="285750" indent="-285750">
              <a:buFont typeface="Arial" panose="020B0604020202020204" pitchFamily="34" charset="0"/>
              <a:buChar char="•"/>
            </a:pPr>
            <a:r>
              <a:rPr lang="en-US" dirty="0" smtClean="0">
                <a:latin typeface="Helvetica Neue"/>
              </a:rPr>
              <a:t> </a:t>
            </a:r>
            <a:r>
              <a:rPr lang="en-US" dirty="0">
                <a:latin typeface="Helvetica Neue"/>
              </a:rPr>
              <a:t>4 4 4 recent, frequent, high monetary</a:t>
            </a:r>
            <a:endParaRPr lang="ar-SA" dirty="0"/>
          </a:p>
        </p:txBody>
      </p:sp>
      <p:pic>
        <p:nvPicPr>
          <p:cNvPr id="3" name="Picture 2"/>
          <p:cNvPicPr>
            <a:picLocks noChangeAspect="1"/>
          </p:cNvPicPr>
          <p:nvPr/>
        </p:nvPicPr>
        <p:blipFill>
          <a:blip r:embed="rId3"/>
          <a:stretch>
            <a:fillRect/>
          </a:stretch>
        </p:blipFill>
        <p:spPr>
          <a:xfrm>
            <a:off x="985178" y="2143326"/>
            <a:ext cx="3893302" cy="2731591"/>
          </a:xfrm>
          <a:prstGeom prst="rect">
            <a:avLst/>
          </a:prstGeom>
        </p:spPr>
      </p:pic>
    </p:spTree>
    <p:extLst>
      <p:ext uri="{BB962C8B-B14F-4D97-AF65-F5344CB8AC3E}">
        <p14:creationId xmlns:p14="http://schemas.microsoft.com/office/powerpoint/2010/main" val="3330446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Perpetua Titling MT" panose="02020502060505020804" pitchFamily="18" charset="0"/>
              </a:rPr>
              <a:t>01</a:t>
            </a:r>
            <a:endParaRPr dirty="0">
              <a:latin typeface="Perpetua Titling MT" panose="02020502060505020804" pitchFamily="18" charset="0"/>
            </a:endParaRP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2165230" y="250166"/>
            <a:ext cx="3840349" cy="83748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200" dirty="0">
                <a:latin typeface="Palatino Linotype" panose="02040502050505030304" pitchFamily="18" charset="0"/>
              </a:rPr>
              <a:t>Exploratory Data Analysis (EDA)</a:t>
            </a:r>
            <a:endParaRPr lang="en-US" sz="3200" dirty="0">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smtClean="0">
                <a:latin typeface="Perpetua Titling MT" panose="02020502060505020804" pitchFamily="18" charset="0"/>
              </a:rPr>
              <a:t>04</a:t>
            </a:r>
            <a:endParaRPr sz="7200" dirty="0">
              <a:latin typeface="Perpetua Titling MT" panose="02020502060505020804" pitchFamily="18" charset="0"/>
            </a:endParaRPr>
          </a:p>
        </p:txBody>
      </p:sp>
      <p:sp>
        <p:nvSpPr>
          <p:cNvPr id="2306" name="Google Shape;2306;p32"/>
          <p:cNvSpPr txBox="1">
            <a:spLocks noGrp="1"/>
          </p:cNvSpPr>
          <p:nvPr>
            <p:ph type="subTitle" idx="1"/>
          </p:nvPr>
        </p:nvSpPr>
        <p:spPr>
          <a:xfrm>
            <a:off x="52039" y="1561381"/>
            <a:ext cx="5675901" cy="2113541"/>
          </a:xfrm>
          <a:prstGeom prst="rect">
            <a:avLst/>
          </a:prstGeom>
        </p:spPr>
        <p:txBody>
          <a:bodyPr spcFirstLastPara="1" wrap="square" lIns="91425" tIns="91425" rIns="91425" bIns="91425" anchor="ctr" anchorCtr="0">
            <a:noAutofit/>
          </a:bodyPr>
          <a:lstStyle/>
          <a:p>
            <a:pPr>
              <a:buFont typeface="Courier New" panose="02070309020205020404" pitchFamily="49" charset="0"/>
              <a:buChar char="o"/>
            </a:pPr>
            <a:r>
              <a:rPr lang="en-US" dirty="0">
                <a:latin typeface="Perpetua" panose="02020502060401020303" pitchFamily="18" charset="0"/>
              </a:rPr>
              <a:t>Develop an RFM Segmentation Table, labeling customers into segments like "Big Spenders" and "Lost Customers."</a:t>
            </a:r>
          </a:p>
          <a:p>
            <a:pPr>
              <a:buFont typeface="Courier New" panose="02070309020205020404" pitchFamily="49" charset="0"/>
              <a:buChar char="o"/>
            </a:pPr>
            <a:r>
              <a:rPr lang="en-US" dirty="0">
                <a:latin typeface="Perpetua" panose="02020502060401020303" pitchFamily="18" charset="0"/>
              </a:rPr>
              <a:t>Consider the application of unsupervised learning algorithms for automated segmentation and compare results with manual classification.</a:t>
            </a: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2596552" y="560360"/>
            <a:ext cx="3295290" cy="72783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200" dirty="0">
                <a:latin typeface="Palatino Linotype" panose="02040502050505030304" pitchFamily="18" charset="0"/>
              </a:rPr>
              <a:t>Customer Segmentation</a:t>
            </a:r>
            <a:br>
              <a:rPr lang="en-US" sz="3200" dirty="0">
                <a:latin typeface="Palatino Linotype" panose="02040502050505030304" pitchFamily="18" charset="0"/>
              </a:rPr>
            </a:br>
            <a:endParaRPr lang="en-US" sz="3200" dirty="0">
              <a:latin typeface="Palatino Linotype" panose="02040502050505030304" pitchFamily="18" charset="0"/>
            </a:endParaRPr>
          </a:p>
        </p:txBody>
      </p:sp>
    </p:spTree>
    <p:extLst>
      <p:ext uri="{BB962C8B-B14F-4D97-AF65-F5344CB8AC3E}">
        <p14:creationId xmlns:p14="http://schemas.microsoft.com/office/powerpoint/2010/main" val="1270573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Perpetua Titling MT" panose="02020502060505020804" pitchFamily="18" charset="0"/>
              </a:rPr>
              <a:t>05</a:t>
            </a:r>
            <a:endParaRPr dirty="0">
              <a:latin typeface="Perpetua Titling MT" panose="02020502060505020804" pitchFamily="18" charset="0"/>
            </a:endParaRP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3761117" y="560360"/>
            <a:ext cx="2342790" cy="5272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Clr>
                <a:schemeClr val="dk1"/>
              </a:buClr>
              <a:buSzPts val="1100"/>
            </a:pPr>
            <a:r>
              <a:rPr lang="en-US" sz="3200" dirty="0">
                <a:latin typeface="Palatino Linotype" panose="02040502050505030304" pitchFamily="18" charset="0"/>
              </a:rPr>
              <a:t>Clustering</a:t>
            </a:r>
            <a:endParaRPr lang="en-US" sz="3200" dirty="0">
              <a:latin typeface="Palatino Linotype" panose="02040502050505030304" pitchFamily="18" charset="0"/>
            </a:endParaRPr>
          </a:p>
        </p:txBody>
      </p:sp>
    </p:spTree>
    <p:extLst>
      <p:ext uri="{BB962C8B-B14F-4D97-AF65-F5344CB8AC3E}">
        <p14:creationId xmlns:p14="http://schemas.microsoft.com/office/powerpoint/2010/main" val="23941521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31"/>
          <p:cNvSpPr/>
          <p:nvPr/>
        </p:nvSpPr>
        <p:spPr>
          <a:xfrm rot="10800000" flipH="1">
            <a:off x="4216869" y="456100"/>
            <a:ext cx="4042200" cy="56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1"/>
          <p:cNvSpPr txBox="1">
            <a:spLocks noGrp="1"/>
          </p:cNvSpPr>
          <p:nvPr>
            <p:ph type="title"/>
          </p:nvPr>
        </p:nvSpPr>
        <p:spPr>
          <a:xfrm>
            <a:off x="3369100" y="0"/>
            <a:ext cx="5737739" cy="1425900"/>
          </a:xfrm>
          <a:prstGeom prst="rect">
            <a:avLst/>
          </a:prstGeom>
        </p:spPr>
        <p:txBody>
          <a:bodyPr spcFirstLastPara="1" wrap="square" lIns="91425" tIns="91425" rIns="91425" bIns="91425" anchor="ctr" anchorCtr="0">
            <a:noAutofit/>
          </a:bodyPr>
          <a:lstStyle/>
          <a:p>
            <a:r>
              <a:rPr lang="en-US" sz="2000" b="1" dirty="0">
                <a:latin typeface="Perpetua" panose="02020502060401020303" pitchFamily="18" charset="0"/>
              </a:rPr>
              <a:t>Data Pre-Processing and Exploring</a:t>
            </a:r>
            <a:br>
              <a:rPr lang="en-US" sz="2000" b="1" dirty="0">
                <a:latin typeface="Perpetua" panose="02020502060401020303" pitchFamily="18" charset="0"/>
              </a:rPr>
            </a:br>
            <a:r>
              <a:rPr lang="en-US" sz="2000" b="1" dirty="0" smtClean="0">
                <a:latin typeface="Perpetua" panose="02020502060401020303" pitchFamily="18" charset="0"/>
              </a:rPr>
              <a:t> for Clustering</a:t>
            </a:r>
            <a:endParaRPr lang="en-US" sz="2000" b="1" dirty="0">
              <a:latin typeface="Perpetua" panose="02020502060401020303" pitchFamily="18" charset="0"/>
            </a:endParaRPr>
          </a:p>
        </p:txBody>
      </p:sp>
      <p:pic>
        <p:nvPicPr>
          <p:cNvPr id="2298" name="Google Shape;2298;p31"/>
          <p:cNvPicPr preferRelativeResize="0"/>
          <p:nvPr/>
        </p:nvPicPr>
        <p:blipFill>
          <a:blip r:embed="rId3">
            <a:alphaModFix/>
          </a:blip>
          <a:stretch>
            <a:fillRect/>
          </a:stretch>
        </p:blipFill>
        <p:spPr>
          <a:xfrm>
            <a:off x="574129" y="1025200"/>
            <a:ext cx="2267525" cy="3107375"/>
          </a:xfrm>
          <a:prstGeom prst="rect">
            <a:avLst/>
          </a:prstGeom>
          <a:noFill/>
          <a:ln>
            <a:noFill/>
          </a:ln>
        </p:spPr>
      </p:pic>
      <p:pic>
        <p:nvPicPr>
          <p:cNvPr id="3" name="Picture 2"/>
          <p:cNvPicPr>
            <a:picLocks noChangeAspect="1"/>
          </p:cNvPicPr>
          <p:nvPr/>
        </p:nvPicPr>
        <p:blipFill>
          <a:blip r:embed="rId4"/>
          <a:stretch>
            <a:fillRect/>
          </a:stretch>
        </p:blipFill>
        <p:spPr>
          <a:xfrm>
            <a:off x="4475811" y="1157123"/>
            <a:ext cx="3359323" cy="1847945"/>
          </a:xfrm>
          <a:prstGeom prst="rect">
            <a:avLst/>
          </a:prstGeom>
        </p:spPr>
      </p:pic>
      <p:pic>
        <p:nvPicPr>
          <p:cNvPr id="4" name="Picture 3"/>
          <p:cNvPicPr>
            <a:picLocks noChangeAspect="1"/>
          </p:cNvPicPr>
          <p:nvPr/>
        </p:nvPicPr>
        <p:blipFill>
          <a:blip r:embed="rId5"/>
          <a:stretch>
            <a:fillRect/>
          </a:stretch>
        </p:blipFill>
        <p:spPr>
          <a:xfrm>
            <a:off x="4304353" y="3073043"/>
            <a:ext cx="3530781" cy="1866996"/>
          </a:xfrm>
          <a:prstGeom prst="rect">
            <a:avLst/>
          </a:prstGeom>
        </p:spPr>
      </p:pic>
    </p:spTree>
    <p:extLst>
      <p:ext uri="{BB962C8B-B14F-4D97-AF65-F5344CB8AC3E}">
        <p14:creationId xmlns:p14="http://schemas.microsoft.com/office/powerpoint/2010/main" val="2818688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33"/>
          <p:cNvSpPr/>
          <p:nvPr/>
        </p:nvSpPr>
        <p:spPr>
          <a:xfrm>
            <a:off x="1476462" y="362762"/>
            <a:ext cx="5932653" cy="383858"/>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313" name="Google Shape;2313;p33"/>
          <p:cNvSpPr txBox="1">
            <a:spLocks noGrp="1"/>
          </p:cNvSpPr>
          <p:nvPr>
            <p:ph type="title"/>
          </p:nvPr>
        </p:nvSpPr>
        <p:spPr>
          <a:xfrm>
            <a:off x="1476462" y="312497"/>
            <a:ext cx="6325298" cy="410008"/>
          </a:xfrm>
          <a:prstGeom prst="rect">
            <a:avLst/>
          </a:prstGeom>
        </p:spPr>
        <p:txBody>
          <a:bodyPr spcFirstLastPara="1" wrap="square" lIns="91425" tIns="91425" rIns="91425" bIns="91425" anchor="ctr" anchorCtr="0">
            <a:noAutofit/>
          </a:bodyPr>
          <a:lstStyle/>
          <a:p>
            <a:r>
              <a:rPr lang="en-US" sz="2400" b="1" dirty="0">
                <a:latin typeface="Perpetua" panose="02020502060401020303" pitchFamily="18" charset="0"/>
              </a:rPr>
              <a:t>Visualize the correlation matrix as a </a:t>
            </a:r>
            <a:r>
              <a:rPr lang="en-US" sz="2400" b="1" dirty="0" err="1">
                <a:latin typeface="Perpetua" panose="02020502060401020303" pitchFamily="18" charset="0"/>
              </a:rPr>
              <a:t>heatmap</a:t>
            </a:r>
            <a:endParaRPr lang="en-US" sz="2400" b="1" dirty="0">
              <a:latin typeface="Perpetua" panose="02020502060401020303" pitchFamily="18" charset="0"/>
            </a:endParaRPr>
          </a:p>
        </p:txBody>
      </p:sp>
      <p:pic>
        <p:nvPicPr>
          <p:cNvPr id="3" name="Picture 2"/>
          <p:cNvPicPr>
            <a:picLocks noChangeAspect="1"/>
          </p:cNvPicPr>
          <p:nvPr/>
        </p:nvPicPr>
        <p:blipFill rotWithShape="1">
          <a:blip r:embed="rId3"/>
          <a:srcRect l="17399" t="25583" r="31381" b="7552"/>
          <a:stretch/>
        </p:blipFill>
        <p:spPr>
          <a:xfrm>
            <a:off x="2255791" y="1108398"/>
            <a:ext cx="3967455" cy="2913370"/>
          </a:xfrm>
          <a:prstGeom prst="rect">
            <a:avLst/>
          </a:prstGeom>
        </p:spPr>
      </p:pic>
      <p:pic>
        <p:nvPicPr>
          <p:cNvPr id="4" name="Picture 3"/>
          <p:cNvPicPr>
            <a:picLocks noChangeAspect="1"/>
          </p:cNvPicPr>
          <p:nvPr/>
        </p:nvPicPr>
        <p:blipFill>
          <a:blip r:embed="rId4"/>
          <a:stretch>
            <a:fillRect/>
          </a:stretch>
        </p:blipFill>
        <p:spPr>
          <a:xfrm>
            <a:off x="2591804" y="4008903"/>
            <a:ext cx="3067029" cy="28539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pic>
        <p:nvPicPr>
          <p:cNvPr id="2323" name="Google Shape;2323;p34"/>
          <p:cNvPicPr preferRelativeResize="0"/>
          <p:nvPr/>
        </p:nvPicPr>
        <p:blipFill>
          <a:blip r:embed="rId3">
            <a:alphaModFix/>
          </a:blip>
          <a:stretch>
            <a:fillRect/>
          </a:stretch>
        </p:blipFill>
        <p:spPr>
          <a:xfrm>
            <a:off x="6586825" y="1080675"/>
            <a:ext cx="2147700" cy="3241650"/>
          </a:xfrm>
          <a:prstGeom prst="rect">
            <a:avLst/>
          </a:prstGeom>
          <a:noFill/>
          <a:ln>
            <a:noFill/>
          </a:ln>
        </p:spPr>
      </p:pic>
      <p:grpSp>
        <p:nvGrpSpPr>
          <p:cNvPr id="2355" name="Google Shape;2355;p34"/>
          <p:cNvGrpSpPr/>
          <p:nvPr/>
        </p:nvGrpSpPr>
        <p:grpSpPr>
          <a:xfrm>
            <a:off x="4667342" y="3792129"/>
            <a:ext cx="579743" cy="1134819"/>
            <a:chOff x="4921825" y="870250"/>
            <a:chExt cx="407925" cy="798550"/>
          </a:xfrm>
        </p:grpSpPr>
        <p:sp>
          <p:nvSpPr>
            <p:cNvPr id="2356" name="Google Shape;2356;p34"/>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4"/>
          <a:stretch>
            <a:fillRect/>
          </a:stretch>
        </p:blipFill>
        <p:spPr>
          <a:xfrm>
            <a:off x="306122" y="6395"/>
            <a:ext cx="5126688" cy="2413190"/>
          </a:xfrm>
          <a:prstGeom prst="rect">
            <a:avLst/>
          </a:prstGeom>
        </p:spPr>
      </p:pic>
      <p:pic>
        <p:nvPicPr>
          <p:cNvPr id="5" name="Picture 4"/>
          <p:cNvPicPr>
            <a:picLocks noChangeAspect="1"/>
          </p:cNvPicPr>
          <p:nvPr/>
        </p:nvPicPr>
        <p:blipFill>
          <a:blip r:embed="rId5"/>
          <a:stretch>
            <a:fillRect/>
          </a:stretch>
        </p:blipFill>
        <p:spPr>
          <a:xfrm>
            <a:off x="206165" y="2419585"/>
            <a:ext cx="5143641" cy="2530227"/>
          </a:xfrm>
          <a:prstGeom prst="rect">
            <a:avLst/>
          </a:prstGeom>
        </p:spPr>
      </p:pic>
      <p:sp>
        <p:nvSpPr>
          <p:cNvPr id="6" name="Rectangle 5"/>
          <p:cNvSpPr/>
          <p:nvPr/>
        </p:nvSpPr>
        <p:spPr>
          <a:xfrm>
            <a:off x="5532767" y="216200"/>
            <a:ext cx="3726642" cy="1077218"/>
          </a:xfrm>
          <a:prstGeom prst="rect">
            <a:avLst/>
          </a:prstGeom>
        </p:spPr>
        <p:txBody>
          <a:bodyPr wrap="square">
            <a:spAutoFit/>
          </a:bodyPr>
          <a:lstStyle/>
          <a:p>
            <a:r>
              <a:rPr lang="en-US" sz="3200" b="1" dirty="0">
                <a:latin typeface="Palatino Linotype" panose="02040502050505030304" pitchFamily="18" charset="0"/>
              </a:rPr>
              <a:t>Visualize Feature Distributions</a:t>
            </a:r>
          </a:p>
        </p:txBody>
      </p:sp>
    </p:spTree>
    <p:extLst>
      <p:ext uri="{BB962C8B-B14F-4D97-AF65-F5344CB8AC3E}">
        <p14:creationId xmlns:p14="http://schemas.microsoft.com/office/powerpoint/2010/main" val="334221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33"/>
          <p:cNvSpPr/>
          <p:nvPr/>
        </p:nvSpPr>
        <p:spPr>
          <a:xfrm>
            <a:off x="1998411" y="4162974"/>
            <a:ext cx="5083534" cy="291648"/>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127666" y="209794"/>
            <a:ext cx="8699383" cy="3354893"/>
          </a:xfrm>
          <a:prstGeom prst="rect">
            <a:avLst/>
          </a:prstGeom>
        </p:spPr>
      </p:pic>
      <p:sp>
        <p:nvSpPr>
          <p:cNvPr id="6" name="Rectangle 5"/>
          <p:cNvSpPr/>
          <p:nvPr/>
        </p:nvSpPr>
        <p:spPr>
          <a:xfrm>
            <a:off x="2234899" y="4077965"/>
            <a:ext cx="4610558" cy="461665"/>
          </a:xfrm>
          <a:prstGeom prst="rect">
            <a:avLst/>
          </a:prstGeom>
        </p:spPr>
        <p:txBody>
          <a:bodyPr wrap="none">
            <a:spAutoFit/>
          </a:bodyPr>
          <a:lstStyle/>
          <a:p>
            <a:r>
              <a:rPr lang="en-US" sz="2400" b="1" dirty="0">
                <a:latin typeface="Palatino Linotype" panose="02040502050505030304" pitchFamily="18" charset="0"/>
              </a:rPr>
              <a:t>Visualize Feature Distributions</a:t>
            </a:r>
            <a:endParaRPr lang="en-US" sz="2400" b="1" dirty="0">
              <a:latin typeface="Palatino Linotype" panose="02040502050505030304" pitchFamily="18" charset="0"/>
            </a:endParaRPr>
          </a:p>
        </p:txBody>
      </p:sp>
    </p:spTree>
    <p:extLst>
      <p:ext uri="{BB962C8B-B14F-4D97-AF65-F5344CB8AC3E}">
        <p14:creationId xmlns:p14="http://schemas.microsoft.com/office/powerpoint/2010/main" val="1452830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sp>
        <p:nvSpPr>
          <p:cNvPr id="42" name="Google Shape;2312;p33"/>
          <p:cNvSpPr/>
          <p:nvPr/>
        </p:nvSpPr>
        <p:spPr>
          <a:xfrm>
            <a:off x="276191" y="877731"/>
            <a:ext cx="2778325" cy="276884"/>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2323" name="Google Shape;2323;p34"/>
          <p:cNvPicPr preferRelativeResize="0"/>
          <p:nvPr/>
        </p:nvPicPr>
        <p:blipFill>
          <a:blip r:embed="rId3">
            <a:alphaModFix/>
          </a:blip>
          <a:stretch>
            <a:fillRect/>
          </a:stretch>
        </p:blipFill>
        <p:spPr>
          <a:xfrm>
            <a:off x="6586825" y="1080675"/>
            <a:ext cx="2147700" cy="3241650"/>
          </a:xfrm>
          <a:prstGeom prst="rect">
            <a:avLst/>
          </a:prstGeom>
          <a:noFill/>
          <a:ln>
            <a:noFill/>
          </a:ln>
        </p:spPr>
      </p:pic>
      <p:grpSp>
        <p:nvGrpSpPr>
          <p:cNvPr id="2355" name="Google Shape;2355;p34"/>
          <p:cNvGrpSpPr/>
          <p:nvPr/>
        </p:nvGrpSpPr>
        <p:grpSpPr>
          <a:xfrm>
            <a:off x="4667342" y="3792129"/>
            <a:ext cx="579743" cy="1134819"/>
            <a:chOff x="4921825" y="870250"/>
            <a:chExt cx="407925" cy="798550"/>
          </a:xfrm>
        </p:grpSpPr>
        <p:sp>
          <p:nvSpPr>
            <p:cNvPr id="2356" name="Google Shape;2356;p34"/>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12;p33"/>
          <p:cNvSpPr/>
          <p:nvPr/>
        </p:nvSpPr>
        <p:spPr>
          <a:xfrm>
            <a:off x="301038" y="2613632"/>
            <a:ext cx="2778325" cy="276884"/>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 name="Rectangle 5"/>
          <p:cNvSpPr/>
          <p:nvPr/>
        </p:nvSpPr>
        <p:spPr>
          <a:xfrm>
            <a:off x="5214078" y="209795"/>
            <a:ext cx="3726642" cy="1077218"/>
          </a:xfrm>
          <a:prstGeom prst="rect">
            <a:avLst/>
          </a:prstGeom>
        </p:spPr>
        <p:txBody>
          <a:bodyPr wrap="square">
            <a:spAutoFit/>
          </a:bodyPr>
          <a:lstStyle/>
          <a:p>
            <a:pPr algn="r"/>
            <a:r>
              <a:rPr lang="en-US" sz="3200" b="1" dirty="0">
                <a:latin typeface="Palatino Linotype" panose="02040502050505030304" pitchFamily="18" charset="0"/>
              </a:rPr>
              <a:t>Data Normalization</a:t>
            </a:r>
          </a:p>
        </p:txBody>
      </p:sp>
      <p:pic>
        <p:nvPicPr>
          <p:cNvPr id="3" name="Picture 2"/>
          <p:cNvPicPr>
            <a:picLocks noChangeAspect="1"/>
          </p:cNvPicPr>
          <p:nvPr/>
        </p:nvPicPr>
        <p:blipFill rotWithShape="1">
          <a:blip r:embed="rId4"/>
          <a:srcRect t="5696"/>
          <a:stretch/>
        </p:blipFill>
        <p:spPr>
          <a:xfrm>
            <a:off x="276192" y="1287013"/>
            <a:ext cx="5366489" cy="1074198"/>
          </a:xfrm>
          <a:prstGeom prst="rect">
            <a:avLst/>
          </a:prstGeom>
        </p:spPr>
      </p:pic>
      <p:pic>
        <p:nvPicPr>
          <p:cNvPr id="7" name="Picture 6"/>
          <p:cNvPicPr>
            <a:picLocks noChangeAspect="1"/>
          </p:cNvPicPr>
          <p:nvPr/>
        </p:nvPicPr>
        <p:blipFill>
          <a:blip r:embed="rId5"/>
          <a:stretch>
            <a:fillRect/>
          </a:stretch>
        </p:blipFill>
        <p:spPr>
          <a:xfrm>
            <a:off x="276192" y="2938396"/>
            <a:ext cx="5366026" cy="812842"/>
          </a:xfrm>
          <a:prstGeom prst="rect">
            <a:avLst/>
          </a:prstGeom>
        </p:spPr>
      </p:pic>
      <p:sp>
        <p:nvSpPr>
          <p:cNvPr id="8" name="Rectangle 7"/>
          <p:cNvSpPr/>
          <p:nvPr/>
        </p:nvSpPr>
        <p:spPr>
          <a:xfrm>
            <a:off x="276192" y="846838"/>
            <a:ext cx="2828018" cy="307777"/>
          </a:xfrm>
          <a:prstGeom prst="rect">
            <a:avLst/>
          </a:prstGeom>
        </p:spPr>
        <p:txBody>
          <a:bodyPr wrap="none">
            <a:spAutoFit/>
          </a:bodyPr>
          <a:lstStyle/>
          <a:p>
            <a:r>
              <a:rPr lang="en-US" dirty="0" smtClean="0">
                <a:latin typeface="Helvetica Neue"/>
              </a:rPr>
              <a:t>Before Logarithmic </a:t>
            </a:r>
            <a:r>
              <a:rPr lang="en-US" dirty="0" err="1">
                <a:latin typeface="Helvetica Neue"/>
              </a:rPr>
              <a:t>Tranformation</a:t>
            </a:r>
            <a:endParaRPr lang="ar-SA" dirty="0"/>
          </a:p>
        </p:txBody>
      </p:sp>
      <p:sp>
        <p:nvSpPr>
          <p:cNvPr id="41" name="Rectangle 40"/>
          <p:cNvSpPr/>
          <p:nvPr/>
        </p:nvSpPr>
        <p:spPr>
          <a:xfrm>
            <a:off x="276192" y="2589728"/>
            <a:ext cx="2778325" cy="307777"/>
          </a:xfrm>
          <a:prstGeom prst="rect">
            <a:avLst/>
          </a:prstGeom>
        </p:spPr>
        <p:txBody>
          <a:bodyPr wrap="none">
            <a:spAutoFit/>
          </a:bodyPr>
          <a:lstStyle/>
          <a:p>
            <a:r>
              <a:rPr lang="en-US" dirty="0" smtClean="0">
                <a:latin typeface="Helvetica Neue"/>
              </a:rPr>
              <a:t>After Logarithmic </a:t>
            </a:r>
            <a:r>
              <a:rPr lang="en-US" dirty="0" err="1">
                <a:latin typeface="Helvetica Neue"/>
              </a:rPr>
              <a:t>Tranformation</a:t>
            </a:r>
            <a:endParaRPr lang="ar-SA" dirty="0"/>
          </a:p>
        </p:txBody>
      </p:sp>
    </p:spTree>
    <p:extLst>
      <p:ext uri="{BB962C8B-B14F-4D97-AF65-F5344CB8AC3E}">
        <p14:creationId xmlns:p14="http://schemas.microsoft.com/office/powerpoint/2010/main" val="1454548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pic>
        <p:nvPicPr>
          <p:cNvPr id="2323" name="Google Shape;2323;p34"/>
          <p:cNvPicPr preferRelativeResize="0"/>
          <p:nvPr/>
        </p:nvPicPr>
        <p:blipFill>
          <a:blip r:embed="rId3">
            <a:alphaModFix/>
          </a:blip>
          <a:stretch>
            <a:fillRect/>
          </a:stretch>
        </p:blipFill>
        <p:spPr>
          <a:xfrm>
            <a:off x="6586825" y="1080675"/>
            <a:ext cx="2147700" cy="3241650"/>
          </a:xfrm>
          <a:prstGeom prst="rect">
            <a:avLst/>
          </a:prstGeom>
          <a:noFill/>
          <a:ln>
            <a:noFill/>
          </a:ln>
        </p:spPr>
      </p:pic>
      <p:grpSp>
        <p:nvGrpSpPr>
          <p:cNvPr id="2355" name="Google Shape;2355;p34"/>
          <p:cNvGrpSpPr/>
          <p:nvPr/>
        </p:nvGrpSpPr>
        <p:grpSpPr>
          <a:xfrm>
            <a:off x="4659908" y="3970542"/>
            <a:ext cx="579743" cy="1134819"/>
            <a:chOff x="4921825" y="870250"/>
            <a:chExt cx="407925" cy="798550"/>
          </a:xfrm>
        </p:grpSpPr>
        <p:sp>
          <p:nvSpPr>
            <p:cNvPr id="2356" name="Google Shape;2356;p34"/>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Rectangle 36"/>
          <p:cNvSpPr/>
          <p:nvPr/>
        </p:nvSpPr>
        <p:spPr>
          <a:xfrm>
            <a:off x="5214078" y="209795"/>
            <a:ext cx="3726642" cy="1077218"/>
          </a:xfrm>
          <a:prstGeom prst="rect">
            <a:avLst/>
          </a:prstGeom>
        </p:spPr>
        <p:txBody>
          <a:bodyPr wrap="square">
            <a:spAutoFit/>
          </a:bodyPr>
          <a:lstStyle/>
          <a:p>
            <a:pPr algn="r"/>
            <a:r>
              <a:rPr lang="en-US" sz="3200" b="1" dirty="0">
                <a:latin typeface="Palatino Linotype" panose="02040502050505030304" pitchFamily="18" charset="0"/>
              </a:rPr>
              <a:t>Data Normalization</a:t>
            </a:r>
          </a:p>
        </p:txBody>
      </p:sp>
      <p:pic>
        <p:nvPicPr>
          <p:cNvPr id="2" name="Picture 1"/>
          <p:cNvPicPr>
            <a:picLocks noChangeAspect="1"/>
          </p:cNvPicPr>
          <p:nvPr/>
        </p:nvPicPr>
        <p:blipFill>
          <a:blip r:embed="rId4"/>
          <a:stretch>
            <a:fillRect/>
          </a:stretch>
        </p:blipFill>
        <p:spPr>
          <a:xfrm>
            <a:off x="476318" y="209795"/>
            <a:ext cx="4761557" cy="2307319"/>
          </a:xfrm>
          <a:prstGeom prst="rect">
            <a:avLst/>
          </a:prstGeom>
        </p:spPr>
      </p:pic>
      <p:pic>
        <p:nvPicPr>
          <p:cNvPr id="3" name="Picture 2"/>
          <p:cNvPicPr>
            <a:picLocks noChangeAspect="1"/>
          </p:cNvPicPr>
          <p:nvPr/>
        </p:nvPicPr>
        <p:blipFill>
          <a:blip r:embed="rId5"/>
          <a:stretch>
            <a:fillRect/>
          </a:stretch>
        </p:blipFill>
        <p:spPr>
          <a:xfrm>
            <a:off x="522974" y="2555399"/>
            <a:ext cx="4764378" cy="2392184"/>
          </a:xfrm>
          <a:prstGeom prst="rect">
            <a:avLst/>
          </a:prstGeom>
        </p:spPr>
      </p:pic>
    </p:spTree>
    <p:extLst>
      <p:ext uri="{BB962C8B-B14F-4D97-AF65-F5344CB8AC3E}">
        <p14:creationId xmlns:p14="http://schemas.microsoft.com/office/powerpoint/2010/main" val="3136390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33"/>
          <p:cNvSpPr/>
          <p:nvPr/>
        </p:nvSpPr>
        <p:spPr>
          <a:xfrm>
            <a:off x="1998411" y="4162974"/>
            <a:ext cx="5083534" cy="291648"/>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 name="Rectangle 5"/>
          <p:cNvSpPr/>
          <p:nvPr/>
        </p:nvSpPr>
        <p:spPr>
          <a:xfrm>
            <a:off x="2986404" y="4077965"/>
            <a:ext cx="2981906" cy="461665"/>
          </a:xfrm>
          <a:prstGeom prst="rect">
            <a:avLst/>
          </a:prstGeom>
        </p:spPr>
        <p:txBody>
          <a:bodyPr wrap="none">
            <a:spAutoFit/>
          </a:bodyPr>
          <a:lstStyle/>
          <a:p>
            <a:pPr algn="r"/>
            <a:r>
              <a:rPr lang="en-US" sz="2400" b="1" dirty="0">
                <a:latin typeface="Palatino Linotype" panose="02040502050505030304" pitchFamily="18" charset="0"/>
              </a:rPr>
              <a:t>Data Normalization</a:t>
            </a:r>
            <a:endParaRPr lang="en-US" sz="2400" b="1" dirty="0">
              <a:latin typeface="Palatino Linotype" panose="02040502050505030304" pitchFamily="18" charset="0"/>
            </a:endParaRPr>
          </a:p>
        </p:txBody>
      </p:sp>
      <p:pic>
        <p:nvPicPr>
          <p:cNvPr id="3" name="Picture 2"/>
          <p:cNvPicPr>
            <a:picLocks noChangeAspect="1"/>
          </p:cNvPicPr>
          <p:nvPr/>
        </p:nvPicPr>
        <p:blipFill>
          <a:blip r:embed="rId3"/>
          <a:stretch>
            <a:fillRect/>
          </a:stretch>
        </p:blipFill>
        <p:spPr>
          <a:xfrm>
            <a:off x="-31822" y="306854"/>
            <a:ext cx="9144000" cy="3573445"/>
          </a:xfrm>
          <a:prstGeom prst="rect">
            <a:avLst/>
          </a:prstGeom>
        </p:spPr>
      </p:pic>
    </p:spTree>
    <p:extLst>
      <p:ext uri="{BB962C8B-B14F-4D97-AF65-F5344CB8AC3E}">
        <p14:creationId xmlns:p14="http://schemas.microsoft.com/office/powerpoint/2010/main" val="2980742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33"/>
          <p:cNvSpPr/>
          <p:nvPr/>
        </p:nvSpPr>
        <p:spPr>
          <a:xfrm>
            <a:off x="1476462" y="362762"/>
            <a:ext cx="5932653" cy="383858"/>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313" name="Google Shape;2313;p33"/>
          <p:cNvSpPr txBox="1">
            <a:spLocks noGrp="1"/>
          </p:cNvSpPr>
          <p:nvPr>
            <p:ph type="title"/>
          </p:nvPr>
        </p:nvSpPr>
        <p:spPr>
          <a:xfrm>
            <a:off x="1476462" y="312497"/>
            <a:ext cx="6325298" cy="410008"/>
          </a:xfrm>
          <a:prstGeom prst="rect">
            <a:avLst/>
          </a:prstGeom>
        </p:spPr>
        <p:txBody>
          <a:bodyPr spcFirstLastPara="1" wrap="square" lIns="91425" tIns="91425" rIns="91425" bIns="91425" anchor="ctr" anchorCtr="0">
            <a:noAutofit/>
          </a:bodyPr>
          <a:lstStyle/>
          <a:p>
            <a:pPr algn="ctr"/>
            <a:r>
              <a:rPr lang="en-US" sz="2400" b="1" dirty="0" smtClean="0">
                <a:latin typeface="Perpetua" panose="02020502060401020303" pitchFamily="18" charset="0"/>
              </a:rPr>
              <a:t>correlation </a:t>
            </a:r>
            <a:r>
              <a:rPr lang="en-US" sz="2400" b="1" dirty="0">
                <a:latin typeface="Perpetua" panose="02020502060401020303" pitchFamily="18" charset="0"/>
              </a:rPr>
              <a:t>matrix as a </a:t>
            </a:r>
            <a:r>
              <a:rPr lang="en-US" sz="2400" b="1" dirty="0" err="1">
                <a:latin typeface="Perpetua" panose="02020502060401020303" pitchFamily="18" charset="0"/>
              </a:rPr>
              <a:t>heatmap</a:t>
            </a:r>
            <a:endParaRPr lang="en-US" sz="2400" b="1" dirty="0">
              <a:latin typeface="Perpetua" panose="02020502060401020303" pitchFamily="18" charset="0"/>
            </a:endParaRPr>
          </a:p>
        </p:txBody>
      </p:sp>
      <p:pic>
        <p:nvPicPr>
          <p:cNvPr id="5" name="Picture 4"/>
          <p:cNvPicPr>
            <a:picLocks noChangeAspect="1"/>
          </p:cNvPicPr>
          <p:nvPr/>
        </p:nvPicPr>
        <p:blipFill>
          <a:blip r:embed="rId3"/>
          <a:stretch>
            <a:fillRect/>
          </a:stretch>
        </p:blipFill>
        <p:spPr>
          <a:xfrm>
            <a:off x="2300511" y="1248996"/>
            <a:ext cx="4431818" cy="3213948"/>
          </a:xfrm>
          <a:prstGeom prst="rect">
            <a:avLst/>
          </a:prstGeom>
        </p:spPr>
      </p:pic>
    </p:spTree>
    <p:extLst>
      <p:ext uri="{BB962C8B-B14F-4D97-AF65-F5344CB8AC3E}">
        <p14:creationId xmlns:p14="http://schemas.microsoft.com/office/powerpoint/2010/main" val="91015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01"/>
        <p:cNvGrpSpPr/>
        <p:nvPr/>
      </p:nvGrpSpPr>
      <p:grpSpPr>
        <a:xfrm>
          <a:off x="0" y="0"/>
          <a:ext cx="0" cy="0"/>
          <a:chOff x="0" y="0"/>
          <a:chExt cx="0" cy="0"/>
        </a:xfrm>
      </p:grpSpPr>
      <p:sp>
        <p:nvSpPr>
          <p:cNvPr id="4204" name="Google Shape;4204;p56"/>
          <p:cNvSpPr/>
          <p:nvPr/>
        </p:nvSpPr>
        <p:spPr>
          <a:xfrm>
            <a:off x="1121434" y="580345"/>
            <a:ext cx="6021238" cy="38648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txBox="1">
            <a:spLocks noGrp="1"/>
          </p:cNvSpPr>
          <p:nvPr>
            <p:ph type="title"/>
          </p:nvPr>
        </p:nvSpPr>
        <p:spPr>
          <a:xfrm>
            <a:off x="317218" y="467829"/>
            <a:ext cx="7704000" cy="572700"/>
          </a:xfrm>
          <a:prstGeom prst="rect">
            <a:avLst/>
          </a:prstGeom>
        </p:spPr>
        <p:txBody>
          <a:bodyPr spcFirstLastPara="1" wrap="square" lIns="91425" tIns="91425" rIns="91425" bIns="91425" anchor="ctr" anchorCtr="0">
            <a:noAutofit/>
          </a:bodyPr>
          <a:lstStyle/>
          <a:p>
            <a:pPr lvl="0"/>
            <a:r>
              <a:rPr lang="en-US" sz="4000" dirty="0">
                <a:latin typeface="Perpetua" panose="02020502060401020303" pitchFamily="18" charset="0"/>
              </a:rPr>
              <a:t>overview </a:t>
            </a:r>
            <a:r>
              <a:rPr lang="en-US" sz="2000" dirty="0">
                <a:latin typeface="Perpetua" panose="02020502060401020303" pitchFamily="18" charset="0"/>
              </a:rPr>
              <a:t>of the structure and content of the </a:t>
            </a:r>
            <a:r>
              <a:rPr lang="en-US" sz="2000" dirty="0" err="1">
                <a:latin typeface="Perpetua" panose="02020502060401020303" pitchFamily="18" charset="0"/>
              </a:rPr>
              <a:t>DataFrame</a:t>
            </a:r>
            <a:r>
              <a:rPr lang="en-US" sz="2000" dirty="0">
                <a:latin typeface="Perpetua" panose="02020502060401020303" pitchFamily="18" charset="0"/>
              </a:rPr>
              <a:t>.</a:t>
            </a:r>
            <a:endParaRPr sz="1800" dirty="0">
              <a:latin typeface="Perpetua" panose="02020502060401020303" pitchFamily="18" charset="0"/>
            </a:endParaRPr>
          </a:p>
        </p:txBody>
      </p:sp>
      <p:sp>
        <p:nvSpPr>
          <p:cNvPr id="4212" name="Google Shape;4212;p56"/>
          <p:cNvSpPr/>
          <p:nvPr/>
        </p:nvSpPr>
        <p:spPr>
          <a:xfrm>
            <a:off x="657371" y="1801138"/>
            <a:ext cx="7185747" cy="2067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6"/>
          <p:cNvSpPr/>
          <p:nvPr/>
        </p:nvSpPr>
        <p:spPr>
          <a:xfrm rot="10800000">
            <a:off x="21" y="43"/>
            <a:ext cx="1514452" cy="861159"/>
          </a:xfrm>
          <a:custGeom>
            <a:avLst/>
            <a:gdLst/>
            <a:ahLst/>
            <a:cxnLst/>
            <a:rect l="l" t="t" r="r" b="b"/>
            <a:pathLst>
              <a:path w="116586" h="66294" extrusionOk="0">
                <a:moveTo>
                  <a:pt x="116586" y="0"/>
                </a:moveTo>
                <a:lnTo>
                  <a:pt x="0" y="66294"/>
                </a:lnTo>
                <a:lnTo>
                  <a:pt x="116586" y="66294"/>
                </a:lnTo>
                <a:close/>
              </a:path>
            </a:pathLst>
          </a:custGeom>
          <a:solidFill>
            <a:schemeClr val="accent2"/>
          </a:solidFill>
          <a:ln>
            <a:noFill/>
          </a:ln>
        </p:spPr>
      </p:sp>
      <p:sp>
        <p:nvSpPr>
          <p:cNvPr id="4215" name="Google Shape;4215;p56"/>
          <p:cNvSpPr/>
          <p:nvPr/>
        </p:nvSpPr>
        <p:spPr>
          <a:xfrm>
            <a:off x="7577397" y="4267197"/>
            <a:ext cx="1566624" cy="876241"/>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grpSp>
        <p:nvGrpSpPr>
          <p:cNvPr id="4216" name="Google Shape;4216;p56"/>
          <p:cNvGrpSpPr/>
          <p:nvPr/>
        </p:nvGrpSpPr>
        <p:grpSpPr>
          <a:xfrm>
            <a:off x="138812" y="3947132"/>
            <a:ext cx="593164" cy="1161172"/>
            <a:chOff x="4921825" y="870250"/>
            <a:chExt cx="407925" cy="798550"/>
          </a:xfrm>
        </p:grpSpPr>
        <p:sp>
          <p:nvSpPr>
            <p:cNvPr id="4217" name="Google Shape;4217;p56"/>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6"/>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6"/>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6"/>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6"/>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6"/>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6"/>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6"/>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6"/>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6"/>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6"/>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6"/>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6"/>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6"/>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6"/>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6"/>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6"/>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6"/>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6"/>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6"/>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6"/>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6"/>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6"/>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6"/>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6"/>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6"/>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6"/>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6"/>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6"/>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6"/>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6"/>
          <p:cNvGrpSpPr/>
          <p:nvPr/>
        </p:nvGrpSpPr>
        <p:grpSpPr>
          <a:xfrm>
            <a:off x="8064128" y="685973"/>
            <a:ext cx="593164" cy="1161172"/>
            <a:chOff x="4921825" y="870250"/>
            <a:chExt cx="407925" cy="798550"/>
          </a:xfrm>
        </p:grpSpPr>
        <p:sp>
          <p:nvSpPr>
            <p:cNvPr id="4248" name="Google Shape;4248;p56"/>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6"/>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6"/>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6"/>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6"/>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6"/>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6"/>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6"/>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6"/>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6"/>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6"/>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6"/>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6"/>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6"/>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6"/>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6"/>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6"/>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6"/>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6"/>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6"/>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6"/>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6"/>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6"/>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6"/>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6"/>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6"/>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6"/>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6"/>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6"/>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6"/>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3"/>
          <a:srcRect l="18244" t="47506" r="13206" b="24749"/>
          <a:stretch/>
        </p:blipFill>
        <p:spPr>
          <a:xfrm>
            <a:off x="717753" y="1891637"/>
            <a:ext cx="7056408" cy="19208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48616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36"/>
          <p:cNvSpPr/>
          <p:nvPr/>
        </p:nvSpPr>
        <p:spPr>
          <a:xfrm>
            <a:off x="58723" y="769533"/>
            <a:ext cx="30873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txBox="1">
            <a:spLocks noGrp="1"/>
          </p:cNvSpPr>
          <p:nvPr>
            <p:ph type="ctrTitle"/>
          </p:nvPr>
        </p:nvSpPr>
        <p:spPr>
          <a:xfrm>
            <a:off x="58723" y="511108"/>
            <a:ext cx="3858900" cy="628200"/>
          </a:xfrm>
          <a:prstGeom prst="rect">
            <a:avLst/>
          </a:prstGeom>
        </p:spPr>
        <p:txBody>
          <a:bodyPr spcFirstLastPara="1" wrap="square" lIns="91425" tIns="91425" rIns="91425" bIns="91425" anchor="b" anchorCtr="0">
            <a:noAutofit/>
          </a:bodyPr>
          <a:lstStyle/>
          <a:p>
            <a:pPr lvl="0">
              <a:buClr>
                <a:schemeClr val="dk1"/>
              </a:buClr>
              <a:buSzPts val="1100"/>
            </a:pPr>
            <a:r>
              <a:rPr lang="en-US" dirty="0"/>
              <a:t>Clustering Implementation</a:t>
            </a:r>
            <a:endParaRPr dirty="0"/>
          </a:p>
        </p:txBody>
      </p:sp>
      <p:sp>
        <p:nvSpPr>
          <p:cNvPr id="2398" name="Google Shape;2398;p36"/>
          <p:cNvSpPr txBox="1">
            <a:spLocks noGrp="1"/>
          </p:cNvSpPr>
          <p:nvPr>
            <p:ph type="subTitle" idx="1"/>
          </p:nvPr>
        </p:nvSpPr>
        <p:spPr>
          <a:xfrm>
            <a:off x="58723" y="1139408"/>
            <a:ext cx="4572000" cy="10434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err="1" smtClean="0"/>
              <a:t>hopkins's</a:t>
            </a:r>
            <a:r>
              <a:rPr lang="en-US" dirty="0" smtClean="0"/>
              <a:t> statistic </a:t>
            </a:r>
            <a:r>
              <a:rPr lang="ar-SA" dirty="0" smtClean="0"/>
              <a:t>0.954</a:t>
            </a:r>
            <a:endParaRPr lang="en-US" dirty="0"/>
          </a:p>
          <a:p>
            <a:pPr marL="0" lvl="0" indent="0">
              <a:buClr>
                <a:schemeClr val="dk1"/>
              </a:buClr>
              <a:buSzPts val="1100"/>
            </a:pPr>
            <a:r>
              <a:rPr lang="en-US" dirty="0" smtClean="0"/>
              <a:t>our data </a:t>
            </a:r>
            <a:r>
              <a:rPr lang="en-US" dirty="0"/>
              <a:t>is very </a:t>
            </a:r>
            <a:r>
              <a:rPr lang="en-US" dirty="0" smtClean="0"/>
              <a:t>good </a:t>
            </a:r>
            <a:r>
              <a:rPr lang="en-US" dirty="0"/>
              <a:t>to </a:t>
            </a:r>
            <a:r>
              <a:rPr lang="en-US" dirty="0" smtClean="0"/>
              <a:t>cluster</a:t>
            </a:r>
            <a:endParaRPr lang="en-US" dirty="0"/>
          </a:p>
          <a:p>
            <a:pPr marL="0" indent="0">
              <a:buClr>
                <a:schemeClr val="dk1"/>
              </a:buClr>
              <a:buSzPts val="1100"/>
            </a:pPr>
            <a:r>
              <a:rPr lang="en-US" dirty="0"/>
              <a:t>We implement clustering using </a:t>
            </a:r>
            <a:r>
              <a:rPr lang="en-US" b="1" dirty="0"/>
              <a:t>K-means</a:t>
            </a:r>
            <a:r>
              <a:rPr lang="en-US" dirty="0"/>
              <a:t> Clustering</a:t>
            </a:r>
          </a:p>
          <a:p>
            <a:pPr marL="0" lvl="0" indent="0">
              <a:buClr>
                <a:schemeClr val="dk1"/>
              </a:buClr>
              <a:buSzPts val="1100"/>
            </a:pPr>
            <a:endParaRPr lang="ar-SA" dirty="0"/>
          </a:p>
        </p:txBody>
      </p:sp>
      <p:sp>
        <p:nvSpPr>
          <p:cNvPr id="7" name="Rectangle 6"/>
          <p:cNvSpPr/>
          <p:nvPr/>
        </p:nvSpPr>
        <p:spPr>
          <a:xfrm>
            <a:off x="58723" y="1875031"/>
            <a:ext cx="4721164" cy="307777"/>
          </a:xfrm>
          <a:prstGeom prst="rect">
            <a:avLst/>
          </a:prstGeom>
        </p:spPr>
        <p:txBody>
          <a:bodyPr wrap="none">
            <a:spAutoFit/>
          </a:bodyPr>
          <a:lstStyle/>
          <a:p>
            <a:r>
              <a:rPr lang="ar-SA" dirty="0"/>
              <a:t>elbow </a:t>
            </a:r>
            <a:r>
              <a:rPr lang="ar-SA" dirty="0" smtClean="0"/>
              <a:t>method</a:t>
            </a:r>
            <a:r>
              <a:rPr lang="en-US" dirty="0"/>
              <a:t> </a:t>
            </a:r>
            <a:r>
              <a:rPr lang="en-US" dirty="0" smtClean="0"/>
              <a:t>and silhouette are </a:t>
            </a:r>
            <a:r>
              <a:rPr lang="en-US" dirty="0"/>
              <a:t>showing 3 as the best </a:t>
            </a:r>
            <a:r>
              <a:rPr lang="en-US" dirty="0" smtClean="0"/>
              <a:t>K</a:t>
            </a:r>
            <a:endParaRPr lang="ar-SA" dirty="0"/>
          </a:p>
        </p:txBody>
      </p:sp>
      <p:pic>
        <p:nvPicPr>
          <p:cNvPr id="8" name="Picture 7"/>
          <p:cNvPicPr>
            <a:picLocks noChangeAspect="1"/>
          </p:cNvPicPr>
          <p:nvPr/>
        </p:nvPicPr>
        <p:blipFill>
          <a:blip r:embed="rId3"/>
          <a:stretch>
            <a:fillRect/>
          </a:stretch>
        </p:blipFill>
        <p:spPr>
          <a:xfrm>
            <a:off x="184558" y="2608516"/>
            <a:ext cx="3435421" cy="2398780"/>
          </a:xfrm>
          <a:prstGeom prst="rect">
            <a:avLst/>
          </a:prstGeom>
        </p:spPr>
      </p:pic>
      <p:pic>
        <p:nvPicPr>
          <p:cNvPr id="9" name="Picture 8"/>
          <p:cNvPicPr>
            <a:picLocks noChangeAspect="1"/>
          </p:cNvPicPr>
          <p:nvPr/>
        </p:nvPicPr>
        <p:blipFill>
          <a:blip r:embed="rId4"/>
          <a:stretch>
            <a:fillRect/>
          </a:stretch>
        </p:blipFill>
        <p:spPr>
          <a:xfrm>
            <a:off x="3917623" y="2608516"/>
            <a:ext cx="4192610" cy="2188265"/>
          </a:xfrm>
          <a:prstGeom prst="rect">
            <a:avLst/>
          </a:prstGeom>
        </p:spPr>
      </p:pic>
    </p:spTree>
    <p:extLst>
      <p:ext uri="{BB962C8B-B14F-4D97-AF65-F5344CB8AC3E}">
        <p14:creationId xmlns:p14="http://schemas.microsoft.com/office/powerpoint/2010/main" val="1531656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36"/>
          <p:cNvSpPr/>
          <p:nvPr/>
        </p:nvSpPr>
        <p:spPr>
          <a:xfrm>
            <a:off x="58723" y="769533"/>
            <a:ext cx="30873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txBox="1">
            <a:spLocks noGrp="1"/>
          </p:cNvSpPr>
          <p:nvPr>
            <p:ph type="ctrTitle"/>
          </p:nvPr>
        </p:nvSpPr>
        <p:spPr>
          <a:xfrm>
            <a:off x="58722" y="511108"/>
            <a:ext cx="4244829" cy="628200"/>
          </a:xfrm>
          <a:prstGeom prst="rect">
            <a:avLst/>
          </a:prstGeom>
        </p:spPr>
        <p:txBody>
          <a:bodyPr spcFirstLastPara="1" wrap="square" lIns="91425" tIns="91425" rIns="91425" bIns="91425" anchor="b" anchorCtr="0">
            <a:noAutofit/>
          </a:bodyPr>
          <a:lstStyle/>
          <a:p>
            <a:r>
              <a:rPr lang="en-US" b="1" dirty="0" smtClean="0">
                <a:latin typeface="Palatino Linotype" panose="02040502050505030304" pitchFamily="18" charset="0"/>
              </a:rPr>
              <a:t>Visualize</a:t>
            </a:r>
            <a:br>
              <a:rPr lang="en-US" b="1" dirty="0" smtClean="0">
                <a:latin typeface="Palatino Linotype" panose="02040502050505030304" pitchFamily="18" charset="0"/>
              </a:rPr>
            </a:br>
            <a:r>
              <a:rPr lang="en-US" b="1" dirty="0" smtClean="0">
                <a:latin typeface="Palatino Linotype" panose="02040502050505030304" pitchFamily="18" charset="0"/>
              </a:rPr>
              <a:t> </a:t>
            </a:r>
            <a:r>
              <a:rPr lang="en-US" b="1" dirty="0">
                <a:latin typeface="Palatino Linotype" panose="02040502050505030304" pitchFamily="18" charset="0"/>
              </a:rPr>
              <a:t>K-means</a:t>
            </a:r>
            <a:r>
              <a:rPr lang="en-US" dirty="0">
                <a:latin typeface="Palatino Linotype" panose="02040502050505030304" pitchFamily="18" charset="0"/>
              </a:rPr>
              <a:t> Clustering</a:t>
            </a:r>
            <a:endParaRPr lang="en-US" b="1" dirty="0">
              <a:latin typeface="Palatino Linotype" panose="02040502050505030304" pitchFamily="18" charset="0"/>
            </a:endParaRPr>
          </a:p>
        </p:txBody>
      </p:sp>
      <p:pic>
        <p:nvPicPr>
          <p:cNvPr id="5" name="Picture 4"/>
          <p:cNvPicPr>
            <a:picLocks noChangeAspect="1"/>
          </p:cNvPicPr>
          <p:nvPr/>
        </p:nvPicPr>
        <p:blipFill>
          <a:blip r:embed="rId3"/>
          <a:stretch>
            <a:fillRect/>
          </a:stretch>
        </p:blipFill>
        <p:spPr>
          <a:xfrm>
            <a:off x="2265027" y="1139308"/>
            <a:ext cx="4527254" cy="3768381"/>
          </a:xfrm>
          <a:prstGeom prst="rect">
            <a:avLst/>
          </a:prstGeom>
        </p:spPr>
      </p:pic>
    </p:spTree>
    <p:extLst>
      <p:ext uri="{BB962C8B-B14F-4D97-AF65-F5344CB8AC3E}">
        <p14:creationId xmlns:p14="http://schemas.microsoft.com/office/powerpoint/2010/main" val="418290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36"/>
          <p:cNvSpPr/>
          <p:nvPr/>
        </p:nvSpPr>
        <p:spPr>
          <a:xfrm>
            <a:off x="58723" y="769533"/>
            <a:ext cx="30873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txBox="1">
            <a:spLocks noGrp="1"/>
          </p:cNvSpPr>
          <p:nvPr>
            <p:ph type="ctrTitle"/>
          </p:nvPr>
        </p:nvSpPr>
        <p:spPr>
          <a:xfrm>
            <a:off x="58723" y="511108"/>
            <a:ext cx="3858900" cy="628200"/>
          </a:xfrm>
          <a:prstGeom prst="rect">
            <a:avLst/>
          </a:prstGeom>
        </p:spPr>
        <p:txBody>
          <a:bodyPr spcFirstLastPara="1" wrap="square" lIns="91425" tIns="91425" rIns="91425" bIns="91425" anchor="b" anchorCtr="0">
            <a:noAutofit/>
          </a:bodyPr>
          <a:lstStyle/>
          <a:p>
            <a:pPr marL="0" indent="0">
              <a:buClr>
                <a:schemeClr val="dk1"/>
              </a:buClr>
              <a:buSzPts val="1100"/>
            </a:pPr>
            <a:r>
              <a:rPr lang="en-US" b="1" dirty="0" smtClean="0">
                <a:latin typeface="Palatino Linotype" panose="02040502050505030304" pitchFamily="18" charset="0"/>
              </a:rPr>
              <a:t>Visualize</a:t>
            </a:r>
            <a:br>
              <a:rPr lang="en-US" b="1" dirty="0" smtClean="0">
                <a:latin typeface="Palatino Linotype" panose="02040502050505030304" pitchFamily="18" charset="0"/>
              </a:rPr>
            </a:br>
            <a:r>
              <a:rPr lang="en-US" b="1" dirty="0" smtClean="0">
                <a:latin typeface="Palatino Linotype" panose="02040502050505030304" pitchFamily="18" charset="0"/>
              </a:rPr>
              <a:t> K-means</a:t>
            </a:r>
            <a:r>
              <a:rPr lang="en-US" dirty="0" smtClean="0">
                <a:latin typeface="Palatino Linotype" panose="02040502050505030304" pitchFamily="18" charset="0"/>
              </a:rPr>
              <a:t> Clustering</a:t>
            </a:r>
            <a:endParaRPr lang="en-US" dirty="0">
              <a:latin typeface="Palatino Linotype" panose="02040502050505030304" pitchFamily="18" charset="0"/>
            </a:endParaRPr>
          </a:p>
        </p:txBody>
      </p:sp>
      <p:pic>
        <p:nvPicPr>
          <p:cNvPr id="2" name="Picture 1"/>
          <p:cNvPicPr>
            <a:picLocks noChangeAspect="1"/>
          </p:cNvPicPr>
          <p:nvPr/>
        </p:nvPicPr>
        <p:blipFill>
          <a:blip r:embed="rId3"/>
          <a:stretch>
            <a:fillRect/>
          </a:stretch>
        </p:blipFill>
        <p:spPr>
          <a:xfrm>
            <a:off x="825196" y="1139307"/>
            <a:ext cx="6607450" cy="3624887"/>
          </a:xfrm>
          <a:prstGeom prst="rect">
            <a:avLst/>
          </a:prstGeom>
        </p:spPr>
      </p:pic>
    </p:spTree>
    <p:extLst>
      <p:ext uri="{BB962C8B-B14F-4D97-AF65-F5344CB8AC3E}">
        <p14:creationId xmlns:p14="http://schemas.microsoft.com/office/powerpoint/2010/main" val="4164877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36"/>
          <p:cNvSpPr/>
          <p:nvPr/>
        </p:nvSpPr>
        <p:spPr>
          <a:xfrm>
            <a:off x="58723" y="769533"/>
            <a:ext cx="30873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txBox="1">
            <a:spLocks noGrp="1"/>
          </p:cNvSpPr>
          <p:nvPr>
            <p:ph type="ctrTitle"/>
          </p:nvPr>
        </p:nvSpPr>
        <p:spPr>
          <a:xfrm>
            <a:off x="125835" y="500346"/>
            <a:ext cx="4949504" cy="628200"/>
          </a:xfrm>
          <a:prstGeom prst="rect">
            <a:avLst/>
          </a:prstGeom>
        </p:spPr>
        <p:txBody>
          <a:bodyPr spcFirstLastPara="1" wrap="square" lIns="91425" tIns="91425" rIns="91425" bIns="91425" anchor="b" anchorCtr="0">
            <a:noAutofit/>
          </a:bodyPr>
          <a:lstStyle/>
          <a:p>
            <a:pPr marL="0" indent="0">
              <a:buClr>
                <a:schemeClr val="dk1"/>
              </a:buClr>
              <a:buSzPts val="1100"/>
            </a:pPr>
            <a:r>
              <a:rPr lang="en-US" b="1" dirty="0">
                <a:latin typeface="Palatino Linotype" panose="02040502050505030304" pitchFamily="18" charset="0"/>
              </a:rPr>
              <a:t>K-Means Clustering - Frequency vs Monetary</a:t>
            </a:r>
            <a:endParaRPr lang="en-US" dirty="0">
              <a:latin typeface="Palatino Linotype" panose="02040502050505030304" pitchFamily="18" charset="0"/>
            </a:endParaRPr>
          </a:p>
        </p:txBody>
      </p:sp>
      <p:pic>
        <p:nvPicPr>
          <p:cNvPr id="4" name="Picture 3"/>
          <p:cNvPicPr>
            <a:picLocks noChangeAspect="1"/>
          </p:cNvPicPr>
          <p:nvPr/>
        </p:nvPicPr>
        <p:blipFill>
          <a:blip r:embed="rId3"/>
          <a:stretch>
            <a:fillRect/>
          </a:stretch>
        </p:blipFill>
        <p:spPr>
          <a:xfrm>
            <a:off x="1329481" y="1268520"/>
            <a:ext cx="6645169" cy="3690082"/>
          </a:xfrm>
          <a:prstGeom prst="rect">
            <a:avLst/>
          </a:prstGeom>
        </p:spPr>
      </p:pic>
    </p:spTree>
    <p:extLst>
      <p:ext uri="{BB962C8B-B14F-4D97-AF65-F5344CB8AC3E}">
        <p14:creationId xmlns:p14="http://schemas.microsoft.com/office/powerpoint/2010/main" val="682609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36"/>
          <p:cNvSpPr/>
          <p:nvPr/>
        </p:nvSpPr>
        <p:spPr>
          <a:xfrm>
            <a:off x="58722" y="769532"/>
            <a:ext cx="7558481" cy="26231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txBox="1">
            <a:spLocks noGrp="1"/>
          </p:cNvSpPr>
          <p:nvPr>
            <p:ph type="ctrTitle"/>
          </p:nvPr>
        </p:nvSpPr>
        <p:spPr>
          <a:xfrm>
            <a:off x="58722" y="511108"/>
            <a:ext cx="7793373" cy="628200"/>
          </a:xfrm>
          <a:prstGeom prst="rect">
            <a:avLst/>
          </a:prstGeom>
        </p:spPr>
        <p:txBody>
          <a:bodyPr spcFirstLastPara="1" wrap="square" lIns="91425" tIns="91425" rIns="91425" bIns="91425" anchor="b" anchorCtr="0">
            <a:noAutofit/>
          </a:bodyPr>
          <a:lstStyle/>
          <a:p>
            <a:pPr marL="0" indent="0">
              <a:buClr>
                <a:schemeClr val="dk1"/>
              </a:buClr>
              <a:buSzPts val="1100"/>
            </a:pPr>
            <a:r>
              <a:rPr lang="en-US" sz="1800" dirty="0">
                <a:latin typeface="Perpetua" panose="02020502060401020303" pitchFamily="18" charset="0"/>
              </a:rPr>
              <a:t>Cluster Id vs </a:t>
            </a:r>
            <a:r>
              <a:rPr lang="en-US" sz="1800" dirty="0" err="1">
                <a:latin typeface="Perpetua" panose="02020502060401020303" pitchFamily="18" charset="0"/>
              </a:rPr>
              <a:t>Recency</a:t>
            </a:r>
            <a:r>
              <a:rPr lang="en-US" sz="1800" dirty="0">
                <a:latin typeface="Perpetua" panose="02020502060401020303" pitchFamily="18" charset="0"/>
              </a:rPr>
              <a:t>, Cluster Id vs Frequency and Cluster Id vs Monetary using Box plot</a:t>
            </a:r>
          </a:p>
        </p:txBody>
      </p:sp>
      <p:pic>
        <p:nvPicPr>
          <p:cNvPr id="4" name="Picture 3"/>
          <p:cNvPicPr>
            <a:picLocks noChangeAspect="1"/>
          </p:cNvPicPr>
          <p:nvPr/>
        </p:nvPicPr>
        <p:blipFill>
          <a:blip r:embed="rId3"/>
          <a:stretch>
            <a:fillRect/>
          </a:stretch>
        </p:blipFill>
        <p:spPr>
          <a:xfrm>
            <a:off x="436227" y="1397733"/>
            <a:ext cx="8090163" cy="3167189"/>
          </a:xfrm>
          <a:prstGeom prst="rect">
            <a:avLst/>
          </a:prstGeom>
        </p:spPr>
      </p:pic>
    </p:spTree>
    <p:extLst>
      <p:ext uri="{BB962C8B-B14F-4D97-AF65-F5344CB8AC3E}">
        <p14:creationId xmlns:p14="http://schemas.microsoft.com/office/powerpoint/2010/main" val="1659186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88"/>
        <p:cNvGrpSpPr/>
        <p:nvPr/>
      </p:nvGrpSpPr>
      <p:grpSpPr>
        <a:xfrm>
          <a:off x="0" y="0"/>
          <a:ext cx="0" cy="0"/>
          <a:chOff x="0" y="0"/>
          <a:chExt cx="0" cy="0"/>
        </a:xfrm>
      </p:grpSpPr>
      <p:grpSp>
        <p:nvGrpSpPr>
          <p:cNvPr id="2989" name="Google Shape;2989;p44"/>
          <p:cNvGrpSpPr/>
          <p:nvPr/>
        </p:nvGrpSpPr>
        <p:grpSpPr>
          <a:xfrm>
            <a:off x="537971" y="2841574"/>
            <a:ext cx="7580672" cy="4603851"/>
            <a:chOff x="2086054" y="1121475"/>
            <a:chExt cx="7734590" cy="4697328"/>
          </a:xfrm>
        </p:grpSpPr>
        <p:grpSp>
          <p:nvGrpSpPr>
            <p:cNvPr id="2990" name="Google Shape;2990;p44"/>
            <p:cNvGrpSpPr/>
            <p:nvPr/>
          </p:nvGrpSpPr>
          <p:grpSpPr>
            <a:xfrm>
              <a:off x="2086054" y="2249666"/>
              <a:ext cx="3867290" cy="3569137"/>
              <a:chOff x="7586676" y="3065319"/>
              <a:chExt cx="3169130" cy="2924803"/>
            </a:xfrm>
          </p:grpSpPr>
          <p:sp>
            <p:nvSpPr>
              <p:cNvPr id="2991" name="Google Shape;2991;p44"/>
              <p:cNvSpPr/>
              <p:nvPr/>
            </p:nvSpPr>
            <p:spPr>
              <a:xfrm rot="10800000" flipH="1">
                <a:off x="7586676" y="3115351"/>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4"/>
              <p:cNvSpPr/>
              <p:nvPr/>
            </p:nvSpPr>
            <p:spPr>
              <a:xfrm rot="10800000" flipH="1">
                <a:off x="7586676" y="3065319"/>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3" name="Google Shape;2993;p44"/>
            <p:cNvSpPr/>
            <p:nvPr/>
          </p:nvSpPr>
          <p:spPr>
            <a:xfrm>
              <a:off x="3441175" y="1121475"/>
              <a:ext cx="2541111" cy="225531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4"/>
            <p:cNvSpPr/>
            <p:nvPr/>
          </p:nvSpPr>
          <p:spPr>
            <a:xfrm flipH="1">
              <a:off x="5982200" y="1121475"/>
              <a:ext cx="2690400" cy="2440507"/>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5" name="Google Shape;2995;p44"/>
            <p:cNvGrpSpPr/>
            <p:nvPr/>
          </p:nvGrpSpPr>
          <p:grpSpPr>
            <a:xfrm flipH="1">
              <a:off x="5953354" y="2249666"/>
              <a:ext cx="3867290" cy="3569137"/>
              <a:chOff x="7586676" y="3065319"/>
              <a:chExt cx="3169130" cy="2924803"/>
            </a:xfrm>
          </p:grpSpPr>
          <p:sp>
            <p:nvSpPr>
              <p:cNvPr id="2996" name="Google Shape;2996;p44"/>
              <p:cNvSpPr/>
              <p:nvPr/>
            </p:nvSpPr>
            <p:spPr>
              <a:xfrm rot="10800000" flipH="1">
                <a:off x="7586676" y="3115351"/>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4"/>
              <p:cNvSpPr/>
              <p:nvPr/>
            </p:nvSpPr>
            <p:spPr>
              <a:xfrm rot="10800000" flipH="1">
                <a:off x="7586676" y="3065319"/>
                <a:ext cx="3169130" cy="2874771"/>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98" name="Google Shape;2998;p44"/>
          <p:cNvSpPr/>
          <p:nvPr/>
        </p:nvSpPr>
        <p:spPr>
          <a:xfrm>
            <a:off x="248217" y="1296202"/>
            <a:ext cx="3686613" cy="2866184"/>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4"/>
          <p:cNvSpPr/>
          <p:nvPr/>
        </p:nvSpPr>
        <p:spPr>
          <a:xfrm>
            <a:off x="2163825" y="685975"/>
            <a:ext cx="48438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sz="3200" dirty="0">
                <a:latin typeface="Palatino Linotype" panose="02040502050505030304" pitchFamily="18" charset="0"/>
              </a:rPr>
              <a:t>Distribution of </a:t>
            </a:r>
            <a:r>
              <a:rPr lang="en-US" sz="3200" dirty="0" smtClean="0">
                <a:latin typeface="Palatino Linotype" panose="02040502050505030304" pitchFamily="18" charset="0"/>
              </a:rPr>
              <a:t>Clustering (compare)</a:t>
            </a:r>
            <a:endParaRPr dirty="0">
              <a:latin typeface="Palatino Linotype" panose="02040502050505030304" pitchFamily="18" charset="0"/>
            </a:endParaRPr>
          </a:p>
        </p:txBody>
      </p:sp>
      <p:sp>
        <p:nvSpPr>
          <p:cNvPr id="15" name="Google Shape;2998;p44"/>
          <p:cNvSpPr/>
          <p:nvPr/>
        </p:nvSpPr>
        <p:spPr>
          <a:xfrm>
            <a:off x="4593020" y="1296202"/>
            <a:ext cx="3686613" cy="2866184"/>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stretch>
            <a:fillRect/>
          </a:stretch>
        </p:blipFill>
        <p:spPr>
          <a:xfrm>
            <a:off x="-34143" y="1321631"/>
            <a:ext cx="3770852" cy="2625682"/>
          </a:xfrm>
          <a:prstGeom prst="rect">
            <a:avLst/>
          </a:prstGeom>
        </p:spPr>
      </p:pic>
      <p:pic>
        <p:nvPicPr>
          <p:cNvPr id="5" name="Picture 4"/>
          <p:cNvPicPr>
            <a:picLocks noChangeAspect="1"/>
          </p:cNvPicPr>
          <p:nvPr/>
        </p:nvPicPr>
        <p:blipFill>
          <a:blip r:embed="rId4"/>
          <a:stretch>
            <a:fillRect/>
          </a:stretch>
        </p:blipFill>
        <p:spPr>
          <a:xfrm>
            <a:off x="4171182" y="1157030"/>
            <a:ext cx="3826091" cy="2738201"/>
          </a:xfrm>
          <a:prstGeom prst="rect">
            <a:avLst/>
          </a:prstGeom>
        </p:spPr>
      </p:pic>
    </p:spTree>
    <p:extLst>
      <p:ext uri="{BB962C8B-B14F-4D97-AF65-F5344CB8AC3E}">
        <p14:creationId xmlns:p14="http://schemas.microsoft.com/office/powerpoint/2010/main" val="2369707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Perpetua Titling MT" panose="02020502060505020804" pitchFamily="18" charset="0"/>
              </a:rPr>
              <a:t>05</a:t>
            </a:r>
            <a:endParaRPr dirty="0">
              <a:latin typeface="Perpetua Titling MT" panose="02020502060505020804" pitchFamily="18" charset="0"/>
            </a:endParaRPr>
          </a:p>
        </p:txBody>
      </p:sp>
      <p:sp>
        <p:nvSpPr>
          <p:cNvPr id="2306" name="Google Shape;2306;p32"/>
          <p:cNvSpPr txBox="1">
            <a:spLocks noGrp="1"/>
          </p:cNvSpPr>
          <p:nvPr>
            <p:ph type="subTitle" idx="1"/>
          </p:nvPr>
        </p:nvSpPr>
        <p:spPr>
          <a:xfrm>
            <a:off x="52039" y="1561381"/>
            <a:ext cx="5756102" cy="2113541"/>
          </a:xfrm>
          <a:prstGeom prst="rect">
            <a:avLst/>
          </a:prstGeom>
        </p:spPr>
        <p:txBody>
          <a:bodyPr spcFirstLastPara="1" wrap="square" lIns="91425" tIns="91425" rIns="91425" bIns="91425" anchor="ctr" anchorCtr="0">
            <a:noAutofit/>
          </a:bodyPr>
          <a:lstStyle/>
          <a:p>
            <a:pPr>
              <a:buFont typeface="Courier New" panose="02070309020205020404" pitchFamily="49" charset="0"/>
              <a:buChar char="o"/>
            </a:pPr>
            <a:r>
              <a:rPr lang="en-US" dirty="0">
                <a:latin typeface="Perpetua" panose="02020502060401020303" pitchFamily="18" charset="0"/>
              </a:rPr>
              <a:t>Perform data pre-processing, examining feature correlations and distributions.</a:t>
            </a:r>
          </a:p>
          <a:p>
            <a:pPr>
              <a:buFont typeface="Courier New" panose="02070309020205020404" pitchFamily="49" charset="0"/>
              <a:buChar char="o"/>
            </a:pPr>
            <a:r>
              <a:rPr lang="en-US" dirty="0">
                <a:latin typeface="Perpetua" panose="02020502060401020303" pitchFamily="18" charset="0"/>
              </a:rPr>
              <a:t>Apply unsupervised clustering algorithms to estimate customer clusters.</a:t>
            </a:r>
          </a:p>
          <a:p>
            <a:pPr>
              <a:buFont typeface="Courier New" panose="02070309020205020404" pitchFamily="49" charset="0"/>
              <a:buChar char="o"/>
            </a:pPr>
            <a:r>
              <a:rPr lang="en-US" dirty="0">
                <a:latin typeface="Perpetua" panose="02020502060401020303" pitchFamily="18" charset="0"/>
              </a:rPr>
              <a:t>Visualize cluster distribution through scatter plots and interpret results using boxplots.</a:t>
            </a: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3761117" y="560360"/>
            <a:ext cx="2342790" cy="5272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Clr>
                <a:schemeClr val="dk1"/>
              </a:buClr>
              <a:buSzPts val="1100"/>
            </a:pPr>
            <a:r>
              <a:rPr lang="en-US" sz="3200" dirty="0">
                <a:latin typeface="Palatino Linotype" panose="02040502050505030304" pitchFamily="18" charset="0"/>
              </a:rPr>
              <a:t>Clustering</a:t>
            </a:r>
            <a:endParaRPr lang="en-US" sz="3200" dirty="0">
              <a:latin typeface="Palatino Linotype" panose="02040502050505030304" pitchFamily="18" charset="0"/>
            </a:endParaRPr>
          </a:p>
        </p:txBody>
      </p:sp>
    </p:spTree>
    <p:extLst>
      <p:ext uri="{BB962C8B-B14F-4D97-AF65-F5344CB8AC3E}">
        <p14:creationId xmlns:p14="http://schemas.microsoft.com/office/powerpoint/2010/main" val="22146927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0" dirty="0" smtClean="0">
                <a:latin typeface="Perpetua Titling MT" panose="02020502060505020804" pitchFamily="18" charset="0"/>
              </a:rPr>
              <a:t>06</a:t>
            </a:r>
            <a:endParaRPr sz="8000" dirty="0">
              <a:latin typeface="Perpetua Titling MT" panose="02020502060505020804" pitchFamily="18" charset="0"/>
            </a:endParaRP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2725947" y="560360"/>
            <a:ext cx="3377960" cy="5272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Palatino Linotype" panose="02040502050505030304" pitchFamily="18" charset="0"/>
              </a:rPr>
              <a:t>Cohort Analysis</a:t>
            </a:r>
            <a:endParaRPr lang="en-US" sz="3200" dirty="0">
              <a:latin typeface="Palatino Linotype" panose="02040502050505030304" pitchFamily="18" charset="0"/>
            </a:endParaRPr>
          </a:p>
        </p:txBody>
      </p:sp>
    </p:spTree>
    <p:extLst>
      <p:ext uri="{BB962C8B-B14F-4D97-AF65-F5344CB8AC3E}">
        <p14:creationId xmlns:p14="http://schemas.microsoft.com/office/powerpoint/2010/main" val="16146889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4" name="Rectangle 3"/>
          <p:cNvSpPr/>
          <p:nvPr/>
        </p:nvSpPr>
        <p:spPr>
          <a:xfrm>
            <a:off x="1136708" y="609846"/>
            <a:ext cx="3095537" cy="584775"/>
          </a:xfrm>
          <a:prstGeom prst="rect">
            <a:avLst/>
          </a:prstGeom>
        </p:spPr>
        <p:txBody>
          <a:bodyPr wrap="square">
            <a:spAutoFit/>
          </a:bodyPr>
          <a:lstStyle/>
          <a:p>
            <a:pPr algn="ctr"/>
            <a:r>
              <a:rPr lang="ar-SA" sz="1600" dirty="0" smtClean="0">
                <a:latin typeface="Palatino Linotype" panose="02040502050505030304" pitchFamily="18" charset="0"/>
              </a:rPr>
              <a:t>custome </a:t>
            </a:r>
            <a:r>
              <a:rPr lang="ar-SA" sz="1600" dirty="0">
                <a:latin typeface="Palatino Linotype" panose="02040502050505030304" pitchFamily="18" charset="0"/>
              </a:rPr>
              <a:t>Invoice Month and Cohort Month</a:t>
            </a:r>
          </a:p>
        </p:txBody>
      </p:sp>
      <p:pic>
        <p:nvPicPr>
          <p:cNvPr id="5" name="Picture 4"/>
          <p:cNvPicPr>
            <a:picLocks noChangeAspect="1"/>
          </p:cNvPicPr>
          <p:nvPr/>
        </p:nvPicPr>
        <p:blipFill>
          <a:blip r:embed="rId3"/>
          <a:stretch>
            <a:fillRect/>
          </a:stretch>
        </p:blipFill>
        <p:spPr>
          <a:xfrm>
            <a:off x="1068319" y="1461638"/>
            <a:ext cx="3232316" cy="3327571"/>
          </a:xfrm>
          <a:prstGeom prst="rect">
            <a:avLst/>
          </a:prstGeom>
        </p:spPr>
      </p:pic>
      <p:sp>
        <p:nvSpPr>
          <p:cNvPr id="6" name="Rectangle 5"/>
          <p:cNvSpPr/>
          <p:nvPr/>
        </p:nvSpPr>
        <p:spPr>
          <a:xfrm>
            <a:off x="5016617" y="609846"/>
            <a:ext cx="2724780" cy="584775"/>
          </a:xfrm>
          <a:prstGeom prst="rect">
            <a:avLst/>
          </a:prstGeom>
        </p:spPr>
        <p:txBody>
          <a:bodyPr wrap="square">
            <a:spAutoFit/>
          </a:bodyPr>
          <a:lstStyle/>
          <a:p>
            <a:r>
              <a:rPr lang="en-US" sz="1600" b="1" dirty="0">
                <a:latin typeface="Palatino Linotype" panose="02040502050505030304" pitchFamily="18" charset="0"/>
              </a:rPr>
              <a:t>Create 1st Cohort: User number &amp; Retention Rate</a:t>
            </a:r>
          </a:p>
        </p:txBody>
      </p:sp>
      <p:pic>
        <p:nvPicPr>
          <p:cNvPr id="7" name="Picture 6"/>
          <p:cNvPicPr>
            <a:picLocks noChangeAspect="1"/>
          </p:cNvPicPr>
          <p:nvPr/>
        </p:nvPicPr>
        <p:blipFill>
          <a:blip r:embed="rId4"/>
          <a:stretch>
            <a:fillRect/>
          </a:stretch>
        </p:blipFill>
        <p:spPr>
          <a:xfrm>
            <a:off x="4780131" y="1380923"/>
            <a:ext cx="3073558" cy="3321221"/>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3" name="Google Shape;2313;p33"/>
          <p:cNvSpPr txBox="1">
            <a:spLocks noGrp="1"/>
          </p:cNvSpPr>
          <p:nvPr>
            <p:ph type="title"/>
          </p:nvPr>
        </p:nvSpPr>
        <p:spPr>
          <a:xfrm>
            <a:off x="285225" y="220299"/>
            <a:ext cx="5914239" cy="542671"/>
          </a:xfrm>
          <a:prstGeom prst="rect">
            <a:avLst/>
          </a:prstGeom>
        </p:spPr>
        <p:txBody>
          <a:bodyPr spcFirstLastPara="1" wrap="square" lIns="91425" tIns="91425" rIns="91425" bIns="91425" anchor="ctr" anchorCtr="0">
            <a:noAutofit/>
          </a:bodyPr>
          <a:lstStyle/>
          <a:p>
            <a:pPr algn="ctr"/>
            <a:r>
              <a:rPr lang="en-US" sz="2800" dirty="0" err="1" smtClean="0">
                <a:latin typeface="Perpetua" panose="02020502060401020303" pitchFamily="18" charset="0"/>
              </a:rPr>
              <a:t>heatmap</a:t>
            </a:r>
            <a:r>
              <a:rPr lang="en-US" sz="2800" dirty="0" smtClean="0">
                <a:latin typeface="Perpetua" panose="02020502060401020303" pitchFamily="18" charset="0"/>
              </a:rPr>
              <a:t> </a:t>
            </a:r>
            <a:r>
              <a:rPr lang="en-US" sz="2800" dirty="0">
                <a:latin typeface="Perpetua" panose="02020502060401020303" pitchFamily="18" charset="0"/>
              </a:rPr>
              <a:t>for the cohort 1</a:t>
            </a:r>
            <a:r>
              <a:rPr lang="en-US" sz="2800" dirty="0" smtClean="0">
                <a:latin typeface="Perpetua" panose="02020502060401020303" pitchFamily="18" charset="0"/>
              </a:rPr>
              <a:t> </a:t>
            </a:r>
            <a:r>
              <a:rPr lang="en-US" sz="2800" dirty="0">
                <a:latin typeface="Perpetua" panose="02020502060401020303" pitchFamily="18" charset="0"/>
              </a:rPr>
              <a:t>retention matrix</a:t>
            </a:r>
            <a:endParaRPr lang="en-US" sz="2800" dirty="0">
              <a:latin typeface="Perpetua" panose="02020502060401020303" pitchFamily="18" charset="0"/>
            </a:endParaRPr>
          </a:p>
        </p:txBody>
      </p:sp>
      <p:pic>
        <p:nvPicPr>
          <p:cNvPr id="2" name="Picture 1"/>
          <p:cNvPicPr>
            <a:picLocks noChangeAspect="1"/>
          </p:cNvPicPr>
          <p:nvPr/>
        </p:nvPicPr>
        <p:blipFill>
          <a:blip r:embed="rId3"/>
          <a:stretch>
            <a:fillRect/>
          </a:stretch>
        </p:blipFill>
        <p:spPr>
          <a:xfrm>
            <a:off x="1786855" y="849041"/>
            <a:ext cx="7071919" cy="3496888"/>
          </a:xfrm>
          <a:prstGeom prst="rect">
            <a:avLst/>
          </a:prstGeom>
        </p:spPr>
      </p:pic>
      <p:pic>
        <p:nvPicPr>
          <p:cNvPr id="3" name="Picture 2"/>
          <p:cNvPicPr>
            <a:picLocks noChangeAspect="1"/>
          </p:cNvPicPr>
          <p:nvPr/>
        </p:nvPicPr>
        <p:blipFill>
          <a:blip r:embed="rId4"/>
          <a:stretch>
            <a:fillRect/>
          </a:stretch>
        </p:blipFill>
        <p:spPr>
          <a:xfrm>
            <a:off x="1820411" y="2805551"/>
            <a:ext cx="7005330" cy="2227843"/>
          </a:xfrm>
          <a:prstGeom prst="rect">
            <a:avLst/>
          </a:prstGeom>
        </p:spPr>
      </p:pic>
    </p:spTree>
    <p:extLst>
      <p:ext uri="{BB962C8B-B14F-4D97-AF65-F5344CB8AC3E}">
        <p14:creationId xmlns:p14="http://schemas.microsoft.com/office/powerpoint/2010/main" val="728980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28"/>
        <p:cNvGrpSpPr/>
        <p:nvPr/>
      </p:nvGrpSpPr>
      <p:grpSpPr>
        <a:xfrm>
          <a:off x="0" y="0"/>
          <a:ext cx="0" cy="0"/>
          <a:chOff x="0" y="0"/>
          <a:chExt cx="0" cy="0"/>
        </a:xfrm>
      </p:grpSpPr>
      <p:sp>
        <p:nvSpPr>
          <p:cNvPr id="4129" name="Google Shape;4129;p55"/>
          <p:cNvSpPr/>
          <p:nvPr/>
        </p:nvSpPr>
        <p:spPr>
          <a:xfrm>
            <a:off x="3550624" y="985937"/>
            <a:ext cx="5062143" cy="3348956"/>
          </a:xfrm>
          <a:prstGeom prst="roundRect">
            <a:avLst>
              <a:gd name="adj" fmla="val 385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5"/>
          <p:cNvSpPr/>
          <p:nvPr/>
        </p:nvSpPr>
        <p:spPr>
          <a:xfrm>
            <a:off x="5304575" y="3844281"/>
            <a:ext cx="1728609" cy="731535"/>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3"/>
          </a:solidFill>
          <a:ln>
            <a:noFill/>
          </a:ln>
        </p:spPr>
      </p:sp>
      <p:cxnSp>
        <p:nvCxnSpPr>
          <p:cNvPr id="4131" name="Google Shape;4131;p55"/>
          <p:cNvCxnSpPr/>
          <p:nvPr/>
        </p:nvCxnSpPr>
        <p:spPr>
          <a:xfrm>
            <a:off x="5324980" y="4455100"/>
            <a:ext cx="1703594" cy="0"/>
          </a:xfrm>
          <a:prstGeom prst="straightConnector1">
            <a:avLst/>
          </a:prstGeom>
          <a:noFill/>
          <a:ln w="19050" cap="flat" cmpd="sng">
            <a:solidFill>
              <a:schemeClr val="dk1"/>
            </a:solidFill>
            <a:prstDash val="dot"/>
            <a:round/>
            <a:headEnd type="none" w="med" len="med"/>
            <a:tailEnd type="none" w="med" len="med"/>
          </a:ln>
        </p:spPr>
      </p:cxnSp>
      <p:sp>
        <p:nvSpPr>
          <p:cNvPr id="4132" name="Google Shape;4132;p55"/>
          <p:cNvSpPr txBox="1">
            <a:spLocks noGrp="1"/>
          </p:cNvSpPr>
          <p:nvPr>
            <p:ph type="ctrTitle"/>
          </p:nvPr>
        </p:nvSpPr>
        <p:spPr>
          <a:xfrm>
            <a:off x="973946" y="204837"/>
            <a:ext cx="7418340" cy="628200"/>
          </a:xfrm>
          <a:prstGeom prst="rect">
            <a:avLst/>
          </a:prstGeom>
        </p:spPr>
        <p:txBody>
          <a:bodyPr spcFirstLastPara="1" wrap="square" lIns="91425" tIns="91425" rIns="91425" bIns="91425" anchor="b" anchorCtr="0">
            <a:noAutofit/>
          </a:bodyPr>
          <a:lstStyle/>
          <a:p>
            <a:pPr lvl="0"/>
            <a:r>
              <a:rPr lang="en-US" dirty="0" smtClean="0">
                <a:latin typeface="Perpetua Titling MT" panose="02020502060505020804" pitchFamily="18" charset="0"/>
              </a:rPr>
              <a:t>summary of the </a:t>
            </a:r>
            <a:r>
              <a:rPr lang="en-US" dirty="0" err="1" smtClean="0">
                <a:latin typeface="Perpetua Titling MT" panose="02020502060505020804" pitchFamily="18" charset="0"/>
              </a:rPr>
              <a:t>DataFrame</a:t>
            </a:r>
            <a:r>
              <a:rPr lang="en-US" dirty="0">
                <a:latin typeface="Perpetua Titling MT" panose="02020502060505020804" pitchFamily="18" charset="0"/>
              </a:rPr>
              <a:t>.</a:t>
            </a:r>
            <a:endParaRPr dirty="0">
              <a:latin typeface="Perpetua Titling MT" panose="02020502060505020804" pitchFamily="18" charset="0"/>
            </a:endParaRPr>
          </a:p>
        </p:txBody>
      </p:sp>
      <p:sp>
        <p:nvSpPr>
          <p:cNvPr id="4134" name="Google Shape;4134;p55"/>
          <p:cNvSpPr/>
          <p:nvPr/>
        </p:nvSpPr>
        <p:spPr>
          <a:xfrm>
            <a:off x="3770753" y="1171891"/>
            <a:ext cx="4718374" cy="30084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6" name="Google Shape;4166;p55"/>
          <p:cNvGrpSpPr/>
          <p:nvPr/>
        </p:nvGrpSpPr>
        <p:grpSpPr>
          <a:xfrm>
            <a:off x="7941260" y="4170300"/>
            <a:ext cx="593164" cy="1161172"/>
            <a:chOff x="4921825" y="870250"/>
            <a:chExt cx="407925" cy="798550"/>
          </a:xfrm>
        </p:grpSpPr>
        <p:sp>
          <p:nvSpPr>
            <p:cNvPr id="4167" name="Google Shape;4167;p5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rotWithShape="1">
          <a:blip r:embed="rId3"/>
          <a:srcRect l="16321" t="35555" r="38281" b="21509"/>
          <a:stretch/>
        </p:blipFill>
        <p:spPr>
          <a:xfrm>
            <a:off x="3803335" y="1293809"/>
            <a:ext cx="4653209" cy="2733211"/>
          </a:xfrm>
          <a:prstGeom prst="rect">
            <a:avLst/>
          </a:prstGeom>
        </p:spPr>
      </p:pic>
      <p:sp>
        <p:nvSpPr>
          <p:cNvPr id="5" name="Rectangle 4"/>
          <p:cNvSpPr/>
          <p:nvPr/>
        </p:nvSpPr>
        <p:spPr>
          <a:xfrm>
            <a:off x="5166747" y="3307997"/>
            <a:ext cx="1002132" cy="147160"/>
          </a:xfrm>
          <a:prstGeom prst="rect">
            <a:avLst/>
          </a:prstGeom>
          <a:noFill/>
          <a:ln w="127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5" name="Rectangle 74"/>
          <p:cNvSpPr/>
          <p:nvPr/>
        </p:nvSpPr>
        <p:spPr>
          <a:xfrm>
            <a:off x="5166747" y="2697965"/>
            <a:ext cx="1002132" cy="147160"/>
          </a:xfrm>
          <a:prstGeom prst="rect">
            <a:avLst/>
          </a:prstGeom>
          <a:noFill/>
          <a:ln w="127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7" name="Google Shape;2315;p33"/>
          <p:cNvSpPr/>
          <p:nvPr/>
        </p:nvSpPr>
        <p:spPr>
          <a:xfrm>
            <a:off x="397325" y="985937"/>
            <a:ext cx="2798870" cy="2641167"/>
          </a:xfrm>
          <a:prstGeom prst="roundRect">
            <a:avLst>
              <a:gd name="adj" fmla="val 16667"/>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Picture 77"/>
          <p:cNvPicPr>
            <a:picLocks noChangeAspect="1"/>
          </p:cNvPicPr>
          <p:nvPr/>
        </p:nvPicPr>
        <p:blipFill rotWithShape="1">
          <a:blip r:embed="rId4"/>
          <a:srcRect l="18000" t="32928" r="63739" b="37410"/>
          <a:stretch/>
        </p:blipFill>
        <p:spPr>
          <a:xfrm>
            <a:off x="461362" y="1095584"/>
            <a:ext cx="2650648" cy="2421871"/>
          </a:xfrm>
          <a:prstGeom prst="roundRect">
            <a:avLst>
              <a:gd name="adj" fmla="val 8594"/>
            </a:avLst>
          </a:prstGeom>
          <a:solidFill>
            <a:srgbClr val="FFFFFF">
              <a:shade val="85000"/>
            </a:srgbClr>
          </a:solidFill>
          <a:ln>
            <a:noFill/>
          </a:ln>
          <a:effectLst/>
        </p:spPr>
      </p:pic>
      <p:sp>
        <p:nvSpPr>
          <p:cNvPr id="80" name="Google Shape;2315;p33"/>
          <p:cNvSpPr/>
          <p:nvPr/>
        </p:nvSpPr>
        <p:spPr>
          <a:xfrm>
            <a:off x="397325" y="3726923"/>
            <a:ext cx="2798870" cy="527421"/>
          </a:xfrm>
          <a:prstGeom prst="roundRect">
            <a:avLst>
              <a:gd name="adj" fmla="val 16667"/>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p:cNvPicPr>
            <a:picLocks noChangeAspect="1"/>
          </p:cNvPicPr>
          <p:nvPr/>
        </p:nvPicPr>
        <p:blipFill rotWithShape="1">
          <a:blip r:embed="rId5"/>
          <a:srcRect l="17826" t="40039" r="62783" b="51923"/>
          <a:stretch/>
        </p:blipFill>
        <p:spPr>
          <a:xfrm>
            <a:off x="498209" y="3780004"/>
            <a:ext cx="2550193" cy="413469"/>
          </a:xfrm>
          <a:prstGeom prst="rect">
            <a:avLst/>
          </a:prstGeom>
        </p:spPr>
      </p:pic>
    </p:spTree>
    <p:extLst>
      <p:ext uri="{BB962C8B-B14F-4D97-AF65-F5344CB8AC3E}">
        <p14:creationId xmlns:p14="http://schemas.microsoft.com/office/powerpoint/2010/main" val="275115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3" name="Google Shape;2313;p33"/>
          <p:cNvSpPr txBox="1">
            <a:spLocks noGrp="1"/>
          </p:cNvSpPr>
          <p:nvPr>
            <p:ph type="title"/>
          </p:nvPr>
        </p:nvSpPr>
        <p:spPr>
          <a:xfrm>
            <a:off x="503340" y="306370"/>
            <a:ext cx="7600426" cy="542671"/>
          </a:xfrm>
          <a:prstGeom prst="rect">
            <a:avLst/>
          </a:prstGeom>
        </p:spPr>
        <p:txBody>
          <a:bodyPr spcFirstLastPara="1" wrap="square" lIns="91425" tIns="91425" rIns="91425" bIns="91425" anchor="ctr" anchorCtr="0">
            <a:noAutofit/>
          </a:bodyPr>
          <a:lstStyle/>
          <a:p>
            <a:r>
              <a:rPr lang="en-US" sz="2800" b="1" dirty="0">
                <a:latin typeface="Perpetua" panose="02020502060401020303" pitchFamily="18" charset="0"/>
              </a:rPr>
              <a:t>Create the 2nd Cohort: Average Quantity Sold</a:t>
            </a:r>
          </a:p>
        </p:txBody>
      </p:sp>
      <p:pic>
        <p:nvPicPr>
          <p:cNvPr id="8" name="Picture 7"/>
          <p:cNvPicPr>
            <a:picLocks noChangeAspect="1"/>
          </p:cNvPicPr>
          <p:nvPr/>
        </p:nvPicPr>
        <p:blipFill>
          <a:blip r:embed="rId3"/>
          <a:stretch>
            <a:fillRect/>
          </a:stretch>
        </p:blipFill>
        <p:spPr>
          <a:xfrm>
            <a:off x="2897657" y="1168690"/>
            <a:ext cx="2660787" cy="3410125"/>
          </a:xfrm>
          <a:prstGeom prst="rect">
            <a:avLst/>
          </a:prstGeom>
        </p:spPr>
      </p:pic>
    </p:spTree>
    <p:extLst>
      <p:ext uri="{BB962C8B-B14F-4D97-AF65-F5344CB8AC3E}">
        <p14:creationId xmlns:p14="http://schemas.microsoft.com/office/powerpoint/2010/main" val="2089084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3" name="Google Shape;2313;p33"/>
          <p:cNvSpPr txBox="1">
            <a:spLocks noGrp="1"/>
          </p:cNvSpPr>
          <p:nvPr>
            <p:ph type="title"/>
          </p:nvPr>
        </p:nvSpPr>
        <p:spPr>
          <a:xfrm>
            <a:off x="444617" y="0"/>
            <a:ext cx="7600426" cy="542671"/>
          </a:xfrm>
          <a:prstGeom prst="rect">
            <a:avLst/>
          </a:prstGeom>
        </p:spPr>
        <p:txBody>
          <a:bodyPr spcFirstLastPara="1" wrap="square" lIns="91425" tIns="91425" rIns="91425" bIns="91425" anchor="ctr" anchorCtr="0">
            <a:noAutofit/>
          </a:bodyPr>
          <a:lstStyle/>
          <a:p>
            <a:r>
              <a:rPr lang="en-US" sz="2800" dirty="0" err="1">
                <a:latin typeface="Perpetua" panose="02020502060401020303" pitchFamily="18" charset="0"/>
              </a:rPr>
              <a:t>heatmap</a:t>
            </a:r>
            <a:r>
              <a:rPr lang="en-US" sz="2800" dirty="0">
                <a:latin typeface="Perpetua" panose="02020502060401020303" pitchFamily="18" charset="0"/>
              </a:rPr>
              <a:t> for the cohort </a:t>
            </a:r>
            <a:r>
              <a:rPr lang="en-US" sz="2800" dirty="0" smtClean="0">
                <a:latin typeface="Perpetua" panose="02020502060401020303" pitchFamily="18" charset="0"/>
              </a:rPr>
              <a:t>2</a:t>
            </a:r>
            <a:endParaRPr lang="en-US" sz="2800" b="1" dirty="0">
              <a:latin typeface="Perpetua" panose="02020502060401020303" pitchFamily="18" charset="0"/>
            </a:endParaRPr>
          </a:p>
        </p:txBody>
      </p:sp>
      <p:pic>
        <p:nvPicPr>
          <p:cNvPr id="2" name="Picture 1"/>
          <p:cNvPicPr>
            <a:picLocks noChangeAspect="1"/>
          </p:cNvPicPr>
          <p:nvPr/>
        </p:nvPicPr>
        <p:blipFill>
          <a:blip r:embed="rId3"/>
          <a:stretch>
            <a:fillRect/>
          </a:stretch>
        </p:blipFill>
        <p:spPr>
          <a:xfrm>
            <a:off x="1300294" y="513482"/>
            <a:ext cx="7667538" cy="3138389"/>
          </a:xfrm>
          <a:prstGeom prst="rect">
            <a:avLst/>
          </a:prstGeom>
        </p:spPr>
      </p:pic>
      <p:pic>
        <p:nvPicPr>
          <p:cNvPr id="3" name="Picture 2"/>
          <p:cNvPicPr>
            <a:picLocks noChangeAspect="1"/>
          </p:cNvPicPr>
          <p:nvPr/>
        </p:nvPicPr>
        <p:blipFill rotWithShape="1">
          <a:blip r:embed="rId4"/>
          <a:srcRect r="4220"/>
          <a:stretch/>
        </p:blipFill>
        <p:spPr>
          <a:xfrm>
            <a:off x="1350628" y="3156948"/>
            <a:ext cx="7692704" cy="1986552"/>
          </a:xfrm>
          <a:prstGeom prst="rect">
            <a:avLst/>
          </a:prstGeom>
        </p:spPr>
      </p:pic>
    </p:spTree>
    <p:extLst>
      <p:ext uri="{BB962C8B-B14F-4D97-AF65-F5344CB8AC3E}">
        <p14:creationId xmlns:p14="http://schemas.microsoft.com/office/powerpoint/2010/main" val="3400304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3" name="Google Shape;2313;p33"/>
          <p:cNvSpPr txBox="1">
            <a:spLocks noGrp="1"/>
          </p:cNvSpPr>
          <p:nvPr>
            <p:ph type="title"/>
          </p:nvPr>
        </p:nvSpPr>
        <p:spPr>
          <a:xfrm>
            <a:off x="503340" y="306370"/>
            <a:ext cx="7600426" cy="542671"/>
          </a:xfrm>
          <a:prstGeom prst="rect">
            <a:avLst/>
          </a:prstGeom>
        </p:spPr>
        <p:txBody>
          <a:bodyPr spcFirstLastPara="1" wrap="square" lIns="91425" tIns="91425" rIns="91425" bIns="91425" anchor="ctr" anchorCtr="0">
            <a:noAutofit/>
          </a:bodyPr>
          <a:lstStyle/>
          <a:p>
            <a:r>
              <a:rPr lang="en-US" sz="2800" b="1" dirty="0">
                <a:latin typeface="Palatino Linotype" panose="02040502050505030304" pitchFamily="18" charset="0"/>
              </a:rPr>
              <a:t>Create the 3rd Cohort: Average Sales</a:t>
            </a:r>
          </a:p>
        </p:txBody>
      </p:sp>
      <p:pic>
        <p:nvPicPr>
          <p:cNvPr id="2" name="Picture 1"/>
          <p:cNvPicPr>
            <a:picLocks noChangeAspect="1"/>
          </p:cNvPicPr>
          <p:nvPr/>
        </p:nvPicPr>
        <p:blipFill>
          <a:blip r:embed="rId3"/>
          <a:stretch>
            <a:fillRect/>
          </a:stretch>
        </p:blipFill>
        <p:spPr>
          <a:xfrm>
            <a:off x="2365508" y="1086171"/>
            <a:ext cx="3132770" cy="3779443"/>
          </a:xfrm>
          <a:prstGeom prst="rect">
            <a:avLst/>
          </a:prstGeom>
        </p:spPr>
      </p:pic>
    </p:spTree>
    <p:extLst>
      <p:ext uri="{BB962C8B-B14F-4D97-AF65-F5344CB8AC3E}">
        <p14:creationId xmlns:p14="http://schemas.microsoft.com/office/powerpoint/2010/main" val="1419922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3" name="Google Shape;2313;p33"/>
          <p:cNvSpPr txBox="1">
            <a:spLocks noGrp="1"/>
          </p:cNvSpPr>
          <p:nvPr>
            <p:ph type="title"/>
          </p:nvPr>
        </p:nvSpPr>
        <p:spPr>
          <a:xfrm>
            <a:off x="444617" y="0"/>
            <a:ext cx="7600426" cy="542671"/>
          </a:xfrm>
          <a:prstGeom prst="rect">
            <a:avLst/>
          </a:prstGeom>
        </p:spPr>
        <p:txBody>
          <a:bodyPr spcFirstLastPara="1" wrap="square" lIns="91425" tIns="91425" rIns="91425" bIns="91425" anchor="ctr" anchorCtr="0">
            <a:noAutofit/>
          </a:bodyPr>
          <a:lstStyle/>
          <a:p>
            <a:r>
              <a:rPr lang="en-US" sz="2800" dirty="0" err="1">
                <a:latin typeface="Perpetua" panose="02020502060401020303" pitchFamily="18" charset="0"/>
              </a:rPr>
              <a:t>heatmap</a:t>
            </a:r>
            <a:r>
              <a:rPr lang="en-US" sz="2800" dirty="0">
                <a:latin typeface="Perpetua" panose="02020502060401020303" pitchFamily="18" charset="0"/>
              </a:rPr>
              <a:t> for the cohort </a:t>
            </a:r>
            <a:r>
              <a:rPr lang="en-US" sz="2800" dirty="0" smtClean="0">
                <a:latin typeface="Perpetua" panose="02020502060401020303" pitchFamily="18" charset="0"/>
              </a:rPr>
              <a:t>3</a:t>
            </a:r>
            <a:endParaRPr lang="en-US" sz="2800" b="1" dirty="0">
              <a:latin typeface="Perpetua" panose="02020502060401020303" pitchFamily="18" charset="0"/>
            </a:endParaRPr>
          </a:p>
        </p:txBody>
      </p:sp>
      <p:pic>
        <p:nvPicPr>
          <p:cNvPr id="4" name="Picture 3"/>
          <p:cNvPicPr>
            <a:picLocks noChangeAspect="1"/>
          </p:cNvPicPr>
          <p:nvPr/>
        </p:nvPicPr>
        <p:blipFill>
          <a:blip r:embed="rId3"/>
          <a:stretch>
            <a:fillRect/>
          </a:stretch>
        </p:blipFill>
        <p:spPr>
          <a:xfrm>
            <a:off x="1349808" y="542671"/>
            <a:ext cx="7081130" cy="3408544"/>
          </a:xfrm>
          <a:prstGeom prst="rect">
            <a:avLst/>
          </a:prstGeom>
        </p:spPr>
      </p:pic>
      <p:pic>
        <p:nvPicPr>
          <p:cNvPr id="5" name="Picture 4"/>
          <p:cNvPicPr>
            <a:picLocks noChangeAspect="1"/>
          </p:cNvPicPr>
          <p:nvPr/>
        </p:nvPicPr>
        <p:blipFill>
          <a:blip r:embed="rId4"/>
          <a:stretch>
            <a:fillRect/>
          </a:stretch>
        </p:blipFill>
        <p:spPr>
          <a:xfrm>
            <a:off x="1526795" y="3488843"/>
            <a:ext cx="6845858" cy="1276103"/>
          </a:xfrm>
          <a:prstGeom prst="rect">
            <a:avLst/>
          </a:prstGeom>
        </p:spPr>
      </p:pic>
    </p:spTree>
    <p:extLst>
      <p:ext uri="{BB962C8B-B14F-4D97-AF65-F5344CB8AC3E}">
        <p14:creationId xmlns:p14="http://schemas.microsoft.com/office/powerpoint/2010/main" val="7281597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6005579" y="534208"/>
            <a:ext cx="1313700" cy="5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6005580" y="320308"/>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0" dirty="0" smtClean="0">
                <a:latin typeface="Perpetua Titling MT" panose="02020502060505020804" pitchFamily="18" charset="0"/>
              </a:rPr>
              <a:t>06</a:t>
            </a:r>
            <a:endParaRPr sz="8000" dirty="0">
              <a:latin typeface="Perpetua Titling MT" panose="02020502060505020804" pitchFamily="18" charset="0"/>
            </a:endParaRPr>
          </a:p>
        </p:txBody>
      </p:sp>
      <p:sp>
        <p:nvSpPr>
          <p:cNvPr id="2306" name="Google Shape;2306;p32"/>
          <p:cNvSpPr txBox="1">
            <a:spLocks noGrp="1"/>
          </p:cNvSpPr>
          <p:nvPr>
            <p:ph type="subTitle" idx="1"/>
          </p:nvPr>
        </p:nvSpPr>
        <p:spPr>
          <a:xfrm>
            <a:off x="52039" y="1561381"/>
            <a:ext cx="5756102" cy="2113541"/>
          </a:xfrm>
          <a:prstGeom prst="rect">
            <a:avLst/>
          </a:prstGeom>
        </p:spPr>
        <p:txBody>
          <a:bodyPr spcFirstLastPara="1" wrap="square" lIns="91425" tIns="91425" rIns="91425" bIns="91425" anchor="ctr" anchorCtr="0">
            <a:noAutofit/>
          </a:bodyPr>
          <a:lstStyle/>
          <a:p>
            <a:pPr>
              <a:buFont typeface="Courier New" panose="02070309020205020404" pitchFamily="49" charset="0"/>
              <a:buChar char="o"/>
            </a:pPr>
            <a:r>
              <a:rPr lang="en-US" dirty="0">
                <a:latin typeface="Perpetua" panose="02020502060401020303" pitchFamily="18" charset="0"/>
              </a:rPr>
              <a:t>Conduct cohort analysis, a subset of behavioral analytics, to track metrics such as retention, churn, and lifetime value.</a:t>
            </a:r>
          </a:p>
          <a:p>
            <a:pPr>
              <a:buFont typeface="Courier New" panose="02070309020205020404" pitchFamily="49" charset="0"/>
              <a:buChar char="o"/>
            </a:pPr>
            <a:r>
              <a:rPr lang="en-US" dirty="0">
                <a:latin typeface="Perpetua" panose="02020502060401020303" pitchFamily="18" charset="0"/>
              </a:rPr>
              <a:t>Analyze user data by breaking them into related groups, providing insights into customer behavior over time.</a:t>
            </a:r>
          </a:p>
        </p:txBody>
      </p:sp>
      <p:pic>
        <p:nvPicPr>
          <p:cNvPr id="2307" name="Google Shape;2307;p32"/>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7" name="Google Shape;2267;p29"/>
          <p:cNvSpPr txBox="1">
            <a:spLocks/>
          </p:cNvSpPr>
          <p:nvPr/>
        </p:nvSpPr>
        <p:spPr>
          <a:xfrm>
            <a:off x="2725947" y="560360"/>
            <a:ext cx="3377960" cy="5272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Palatino Linotype" panose="02040502050505030304" pitchFamily="18" charset="0"/>
              </a:rPr>
              <a:t>Cohort Analysis</a:t>
            </a:r>
            <a:endParaRPr lang="en-US" sz="3200" dirty="0">
              <a:latin typeface="Palatino Linotype" panose="02040502050505030304" pitchFamily="18" charset="0"/>
            </a:endParaRPr>
          </a:p>
        </p:txBody>
      </p:sp>
    </p:spTree>
    <p:extLst>
      <p:ext uri="{BB962C8B-B14F-4D97-AF65-F5344CB8AC3E}">
        <p14:creationId xmlns:p14="http://schemas.microsoft.com/office/powerpoint/2010/main" val="3909174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42"/>
          <p:cNvSpPr/>
          <p:nvPr/>
        </p:nvSpPr>
        <p:spPr>
          <a:xfrm rot="10800000" flipH="1">
            <a:off x="6098474" y="3658238"/>
            <a:ext cx="2330400" cy="112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2"/>
          <p:cNvSpPr txBox="1">
            <a:spLocks noGrp="1"/>
          </p:cNvSpPr>
          <p:nvPr>
            <p:ph type="title"/>
          </p:nvPr>
        </p:nvSpPr>
        <p:spPr>
          <a:xfrm>
            <a:off x="5726950" y="3519625"/>
            <a:ext cx="2701800" cy="314700"/>
          </a:xfrm>
          <a:prstGeom prst="rect">
            <a:avLst/>
          </a:prstGeom>
        </p:spPr>
        <p:txBody>
          <a:bodyPr spcFirstLastPara="1" wrap="square" lIns="91425" tIns="91425" rIns="91425" bIns="91425" anchor="ctr" anchorCtr="0">
            <a:noAutofit/>
          </a:bodyPr>
          <a:lstStyle/>
          <a:p>
            <a:pPr lvl="0" algn="ctr"/>
            <a:r>
              <a:rPr lang="en" dirty="0" smtClean="0">
                <a:latin typeface="Perpetua Titling MT" panose="02020502060505020804" pitchFamily="18" charset="0"/>
              </a:rPr>
              <a:t>—</a:t>
            </a:r>
            <a:r>
              <a:rPr lang="en-US" dirty="0">
                <a:latin typeface="Perpetua Titling MT" panose="02020502060505020804" pitchFamily="18" charset="0"/>
              </a:rPr>
              <a:t>conclusion</a:t>
            </a:r>
            <a:endParaRPr dirty="0">
              <a:latin typeface="Perpetua Titling MT" panose="02020502060505020804" pitchFamily="18" charset="0"/>
            </a:endParaRPr>
          </a:p>
        </p:txBody>
      </p:sp>
      <p:sp>
        <p:nvSpPr>
          <p:cNvPr id="2904" name="Google Shape;2904;p42"/>
          <p:cNvSpPr txBox="1">
            <a:spLocks noGrp="1"/>
          </p:cNvSpPr>
          <p:nvPr>
            <p:ph type="subTitle" idx="1"/>
          </p:nvPr>
        </p:nvSpPr>
        <p:spPr>
          <a:xfrm>
            <a:off x="2984624" y="1176615"/>
            <a:ext cx="6227700" cy="1740300"/>
          </a:xfrm>
          <a:prstGeom prst="rect">
            <a:avLst/>
          </a:prstGeom>
        </p:spPr>
        <p:txBody>
          <a:bodyPr spcFirstLastPara="1" wrap="square" lIns="91425" tIns="91425" rIns="91425" bIns="91425" anchor="ctr" anchorCtr="0">
            <a:noAutofit/>
          </a:bodyPr>
          <a:lstStyle/>
          <a:p>
            <a:pPr marL="0" lvl="0" indent="0" algn="l">
              <a:spcAft>
                <a:spcPts val="1600"/>
              </a:spcAft>
            </a:pPr>
            <a:r>
              <a:rPr lang="en-US" sz="2000" dirty="0">
                <a:latin typeface="Perpetua" panose="02020502060401020303" pitchFamily="18" charset="0"/>
              </a:rPr>
              <a:t>In summary, the project explored customer behavior through EDA, RFM analysis, and clustering with K-means, Agglomerative, and Gaussian Mixture. The insights gained provide actionable strategies for targeted marketing and improved customer engagement.</a:t>
            </a:r>
            <a:endParaRPr sz="2000" dirty="0">
              <a:latin typeface="Perpetua" panose="02020502060401020303" pitchFamily="18" charset="0"/>
            </a:endParaRPr>
          </a:p>
        </p:txBody>
      </p:sp>
      <p:grpSp>
        <p:nvGrpSpPr>
          <p:cNvPr id="2905" name="Google Shape;2905;p42"/>
          <p:cNvGrpSpPr/>
          <p:nvPr/>
        </p:nvGrpSpPr>
        <p:grpSpPr>
          <a:xfrm>
            <a:off x="4142066" y="3243098"/>
            <a:ext cx="593164" cy="1161172"/>
            <a:chOff x="4921825" y="870250"/>
            <a:chExt cx="407925" cy="798550"/>
          </a:xfrm>
        </p:grpSpPr>
        <p:sp>
          <p:nvSpPr>
            <p:cNvPr id="2906" name="Google Shape;2906;p42"/>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2"/>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2"/>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2"/>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2"/>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2"/>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2"/>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2"/>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2"/>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2"/>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2"/>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2"/>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2"/>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2"/>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2"/>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2"/>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2"/>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2"/>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2"/>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2"/>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2"/>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2"/>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2"/>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2"/>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2"/>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2"/>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2"/>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2"/>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2"/>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2"/>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36" name="Google Shape;2936;p42"/>
          <p:cNvPicPr preferRelativeResize="0"/>
          <p:nvPr/>
        </p:nvPicPr>
        <p:blipFill>
          <a:blip r:embed="rId3">
            <a:alphaModFix/>
          </a:blip>
          <a:stretch>
            <a:fillRect/>
          </a:stretch>
        </p:blipFill>
        <p:spPr>
          <a:xfrm>
            <a:off x="715100" y="534988"/>
            <a:ext cx="2038350" cy="3724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281"/>
        <p:cNvGrpSpPr/>
        <p:nvPr/>
      </p:nvGrpSpPr>
      <p:grpSpPr>
        <a:xfrm>
          <a:off x="0" y="0"/>
          <a:ext cx="0" cy="0"/>
          <a:chOff x="0" y="0"/>
          <a:chExt cx="0" cy="0"/>
        </a:xfrm>
      </p:grpSpPr>
      <p:sp>
        <p:nvSpPr>
          <p:cNvPr id="4282" name="Google Shape;4282;p57"/>
          <p:cNvSpPr/>
          <p:nvPr/>
        </p:nvSpPr>
        <p:spPr>
          <a:xfrm>
            <a:off x="3390575" y="1058225"/>
            <a:ext cx="2443800" cy="39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7"/>
          <p:cNvSpPr txBox="1">
            <a:spLocks noGrp="1"/>
          </p:cNvSpPr>
          <p:nvPr>
            <p:ph type="ctrTitle"/>
          </p:nvPr>
        </p:nvSpPr>
        <p:spPr>
          <a:xfrm>
            <a:off x="2429950" y="669825"/>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4284" name="Google Shape;4284;p57"/>
          <p:cNvSpPr txBox="1">
            <a:spLocks noGrp="1"/>
          </p:cNvSpPr>
          <p:nvPr>
            <p:ph type="subTitle" idx="1"/>
          </p:nvPr>
        </p:nvSpPr>
        <p:spPr>
          <a:xfrm>
            <a:off x="2425075" y="1704550"/>
            <a:ext cx="4293900" cy="11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Do you have any questions?</a:t>
            </a:r>
            <a:endParaRPr dirty="0"/>
          </a:p>
          <a:p>
            <a:pPr marL="0" lvl="0" indent="0" algn="ctr" rtl="0">
              <a:spcBef>
                <a:spcPts val="0"/>
              </a:spcBef>
              <a:spcAft>
                <a:spcPts val="0"/>
              </a:spcAft>
              <a:buNone/>
            </a:pPr>
            <a:endParaRPr dirty="0"/>
          </a:p>
        </p:txBody>
      </p:sp>
      <p:pic>
        <p:nvPicPr>
          <p:cNvPr id="4297" name="Google Shape;4297;p57"/>
          <p:cNvPicPr preferRelativeResize="0"/>
          <p:nvPr/>
        </p:nvPicPr>
        <p:blipFill>
          <a:blip r:embed="rId3">
            <a:alphaModFix/>
          </a:blip>
          <a:stretch>
            <a:fillRect/>
          </a:stretch>
        </p:blipFill>
        <p:spPr>
          <a:xfrm>
            <a:off x="6810375" y="185075"/>
            <a:ext cx="1990725" cy="2252850"/>
          </a:xfrm>
          <a:prstGeom prst="rect">
            <a:avLst/>
          </a:prstGeom>
          <a:noFill/>
          <a:ln>
            <a:noFill/>
          </a:ln>
        </p:spPr>
      </p:pic>
      <p:pic>
        <p:nvPicPr>
          <p:cNvPr id="4298" name="Google Shape;4298;p57"/>
          <p:cNvPicPr preferRelativeResize="0"/>
          <p:nvPr/>
        </p:nvPicPr>
        <p:blipFill>
          <a:blip r:embed="rId4">
            <a:alphaModFix/>
          </a:blip>
          <a:stretch>
            <a:fillRect/>
          </a:stretch>
        </p:blipFill>
        <p:spPr>
          <a:xfrm>
            <a:off x="230829" y="1704550"/>
            <a:ext cx="1807525" cy="2039850"/>
          </a:xfrm>
          <a:prstGeom prst="rect">
            <a:avLst/>
          </a:prstGeom>
          <a:noFill/>
          <a:ln>
            <a:noFill/>
          </a:ln>
        </p:spPr>
      </p:pic>
      <p:grpSp>
        <p:nvGrpSpPr>
          <p:cNvPr id="4299" name="Google Shape;4299;p57"/>
          <p:cNvGrpSpPr/>
          <p:nvPr/>
        </p:nvGrpSpPr>
        <p:grpSpPr>
          <a:xfrm>
            <a:off x="1281966" y="680623"/>
            <a:ext cx="593164" cy="1161172"/>
            <a:chOff x="4921825" y="870250"/>
            <a:chExt cx="407925" cy="798550"/>
          </a:xfrm>
        </p:grpSpPr>
        <p:sp>
          <p:nvSpPr>
            <p:cNvPr id="4300" name="Google Shape;4300;p5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70"/>
        <p:cNvGrpSpPr/>
        <p:nvPr/>
      </p:nvGrpSpPr>
      <p:grpSpPr>
        <a:xfrm>
          <a:off x="0" y="0"/>
          <a:ext cx="0" cy="0"/>
          <a:chOff x="0" y="0"/>
          <a:chExt cx="0" cy="0"/>
        </a:xfrm>
      </p:grpSpPr>
      <p:sp>
        <p:nvSpPr>
          <p:cNvPr id="3678" name="Google Shape;3678;p51"/>
          <p:cNvSpPr/>
          <p:nvPr/>
        </p:nvSpPr>
        <p:spPr>
          <a:xfrm>
            <a:off x="1981138" y="711900"/>
            <a:ext cx="1342507" cy="42776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1"/>
          <p:cNvSpPr txBox="1">
            <a:spLocks noGrp="1"/>
          </p:cNvSpPr>
          <p:nvPr>
            <p:ph type="title"/>
          </p:nvPr>
        </p:nvSpPr>
        <p:spPr>
          <a:xfrm>
            <a:off x="1486894" y="598871"/>
            <a:ext cx="6408752" cy="1277638"/>
          </a:xfrm>
          <a:prstGeom prst="rect">
            <a:avLst/>
          </a:prstGeom>
        </p:spPr>
        <p:txBody>
          <a:bodyPr spcFirstLastPara="1" wrap="square" lIns="91425" tIns="91425" rIns="91425" bIns="91425" anchor="ctr" anchorCtr="0">
            <a:noAutofit/>
          </a:bodyPr>
          <a:lstStyle/>
          <a:p>
            <a:pPr lvl="0">
              <a:lnSpc>
                <a:spcPct val="150000"/>
              </a:lnSpc>
              <a:buSzPts val="1100"/>
            </a:pPr>
            <a:r>
              <a:rPr lang="en-US" dirty="0">
                <a:latin typeface="Palatino Linotype" panose="02040502050505030304" pitchFamily="18" charset="0"/>
              </a:rPr>
              <a:t>overview</a:t>
            </a:r>
            <a:r>
              <a:rPr lang="en-US" sz="2400" dirty="0">
                <a:latin typeface="Palatino Linotype" panose="02040502050505030304" pitchFamily="18" charset="0"/>
              </a:rPr>
              <a:t> </a:t>
            </a:r>
            <a:r>
              <a:rPr lang="en-US" sz="1400" dirty="0">
                <a:latin typeface="Palatino Linotype" panose="02040502050505030304" pitchFamily="18" charset="0"/>
              </a:rPr>
              <a:t>of key measures such as mean, standard deviation, minimum, 25th percentile, median, 75th percentile, and maximum for each numerical feature in the dataset.</a:t>
            </a:r>
            <a:endParaRPr sz="1200" dirty="0">
              <a:latin typeface="Palatino Linotype" panose="02040502050505030304" pitchFamily="18" charset="0"/>
            </a:endParaRPr>
          </a:p>
        </p:txBody>
      </p:sp>
      <p:grpSp>
        <p:nvGrpSpPr>
          <p:cNvPr id="3681" name="Google Shape;3681;p51"/>
          <p:cNvGrpSpPr/>
          <p:nvPr/>
        </p:nvGrpSpPr>
        <p:grpSpPr>
          <a:xfrm flipH="1">
            <a:off x="-2196357" y="-1687577"/>
            <a:ext cx="4017967" cy="3644766"/>
            <a:chOff x="3166062" y="1034326"/>
            <a:chExt cx="6010422" cy="5452155"/>
          </a:xfrm>
        </p:grpSpPr>
        <p:sp>
          <p:nvSpPr>
            <p:cNvPr id="3682" name="Google Shape;3682;p51"/>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1"/>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3"/>
          <a:srcRect l="18051" t="42158" r="4571" b="29059"/>
          <a:stretch/>
        </p:blipFill>
        <p:spPr>
          <a:xfrm>
            <a:off x="0" y="2198137"/>
            <a:ext cx="9117897" cy="23303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33"/>
          <p:cNvSpPr/>
          <p:nvPr/>
        </p:nvSpPr>
        <p:spPr>
          <a:xfrm>
            <a:off x="874125" y="731134"/>
            <a:ext cx="6337707" cy="328386"/>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313" name="Google Shape;2313;p33"/>
          <p:cNvSpPr txBox="1">
            <a:spLocks noGrp="1"/>
          </p:cNvSpPr>
          <p:nvPr>
            <p:ph type="title"/>
          </p:nvPr>
        </p:nvSpPr>
        <p:spPr>
          <a:xfrm>
            <a:off x="1844186" y="685674"/>
            <a:ext cx="4811056" cy="432185"/>
          </a:xfrm>
          <a:prstGeom prst="rect">
            <a:avLst/>
          </a:prstGeom>
        </p:spPr>
        <p:txBody>
          <a:bodyPr spcFirstLastPara="1" wrap="square" lIns="91425" tIns="91425" rIns="91425" bIns="91425" anchor="ctr" anchorCtr="0">
            <a:noAutofit/>
          </a:bodyPr>
          <a:lstStyle/>
          <a:p>
            <a:pPr lvl="0">
              <a:buSzPts val="1100"/>
            </a:pPr>
            <a:r>
              <a:rPr lang="en-US" sz="1800" dirty="0">
                <a:latin typeface="Palatino Linotype" panose="02040502050505030304" pitchFamily="18" charset="0"/>
              </a:rPr>
              <a:t>We see that there are negative </a:t>
            </a:r>
            <a:r>
              <a:rPr lang="en-US" sz="1800" dirty="0" smtClean="0">
                <a:latin typeface="Palatino Linotype" panose="02040502050505030304" pitchFamily="18" charset="0"/>
              </a:rPr>
              <a:t>values </a:t>
            </a:r>
            <a:endParaRPr sz="1800" dirty="0">
              <a:latin typeface="Palatino Linotype" panose="02040502050505030304" pitchFamily="18" charset="0"/>
            </a:endParaRPr>
          </a:p>
        </p:txBody>
      </p:sp>
      <p:sp>
        <p:nvSpPr>
          <p:cNvPr id="4" name="TextBox 3"/>
          <p:cNvSpPr txBox="1"/>
          <p:nvPr/>
        </p:nvSpPr>
        <p:spPr>
          <a:xfrm>
            <a:off x="2389109" y="3389799"/>
            <a:ext cx="4166484" cy="307777"/>
          </a:xfrm>
          <a:prstGeom prst="rect">
            <a:avLst/>
          </a:prstGeom>
          <a:noFill/>
        </p:spPr>
        <p:txBody>
          <a:bodyPr wrap="square" rtlCol="1">
            <a:spAutoFit/>
          </a:bodyPr>
          <a:lstStyle/>
          <a:p>
            <a:r>
              <a:rPr lang="en-US" dirty="0" err="1">
                <a:latin typeface="Palatino Linotype" panose="02040502050505030304" pitchFamily="18" charset="0"/>
              </a:rPr>
              <a:t>InvoiceNo</a:t>
            </a:r>
            <a:r>
              <a:rPr lang="en-US" dirty="0">
                <a:latin typeface="Palatino Linotype" panose="02040502050505030304" pitchFamily="18" charset="0"/>
              </a:rPr>
              <a:t> starts with C it indicates canceled</a:t>
            </a:r>
            <a:endParaRPr lang="ar-SA" dirty="0">
              <a:latin typeface="Palatino Linotype" panose="02040502050505030304" pitchFamily="18" charset="0"/>
            </a:endParaRPr>
          </a:p>
        </p:txBody>
      </p:sp>
      <p:pic>
        <p:nvPicPr>
          <p:cNvPr id="5" name="Picture 4"/>
          <p:cNvPicPr>
            <a:picLocks noChangeAspect="1"/>
          </p:cNvPicPr>
          <p:nvPr/>
        </p:nvPicPr>
        <p:blipFill rotWithShape="1">
          <a:blip r:embed="rId3"/>
          <a:srcRect l="17913" t="49623" r="61739" b="25797"/>
          <a:stretch/>
        </p:blipFill>
        <p:spPr>
          <a:xfrm>
            <a:off x="2631365" y="1205256"/>
            <a:ext cx="3047320" cy="2070614"/>
          </a:xfrm>
          <a:prstGeom prst="rect">
            <a:avLst/>
          </a:prstGeom>
        </p:spPr>
      </p:pic>
      <p:sp>
        <p:nvSpPr>
          <p:cNvPr id="6" name="TextBox 5"/>
          <p:cNvSpPr txBox="1"/>
          <p:nvPr/>
        </p:nvSpPr>
        <p:spPr>
          <a:xfrm>
            <a:off x="1780574" y="3872285"/>
            <a:ext cx="5097305" cy="307777"/>
          </a:xfrm>
          <a:prstGeom prst="rect">
            <a:avLst/>
          </a:prstGeom>
          <a:noFill/>
        </p:spPr>
        <p:txBody>
          <a:bodyPr wrap="square" rtlCol="1">
            <a:spAutoFit/>
          </a:bodyPr>
          <a:lstStyle/>
          <a:p>
            <a:r>
              <a:rPr lang="en-US" dirty="0" smtClean="0">
                <a:latin typeface="Palatino Linotype" panose="02040502050505030304" pitchFamily="18" charset="0"/>
              </a:rPr>
              <a:t>And </a:t>
            </a:r>
            <a:r>
              <a:rPr lang="en-US" dirty="0">
                <a:latin typeface="Palatino Linotype" panose="02040502050505030304" pitchFamily="18" charset="0"/>
              </a:rPr>
              <a:t>number of </a:t>
            </a:r>
            <a:r>
              <a:rPr lang="en-US" dirty="0" smtClean="0">
                <a:latin typeface="Palatino Linotype" panose="02040502050505030304" pitchFamily="18" charset="0"/>
              </a:rPr>
              <a:t>canceled </a:t>
            </a:r>
            <a:r>
              <a:rPr lang="en-US" dirty="0">
                <a:latin typeface="Palatino Linotype" panose="02040502050505030304" pitchFamily="18" charset="0"/>
              </a:rPr>
              <a:t>orders in the dataset, which is </a:t>
            </a:r>
            <a:r>
              <a:rPr lang="en-US" dirty="0" smtClean="0">
                <a:latin typeface="Palatino Linotype" panose="02040502050505030304" pitchFamily="18" charset="0"/>
              </a:rPr>
              <a:t>3836.</a:t>
            </a:r>
            <a:endParaRPr lang="ar-SA" dirty="0">
              <a:latin typeface="Palatino Linotype" panose="02040502050505030304" pitchFamily="18" charset="0"/>
            </a:endParaRPr>
          </a:p>
        </p:txBody>
      </p:sp>
    </p:spTree>
    <p:extLst>
      <p:ext uri="{BB962C8B-B14F-4D97-AF65-F5344CB8AC3E}">
        <p14:creationId xmlns:p14="http://schemas.microsoft.com/office/powerpoint/2010/main" val="1332309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70"/>
        <p:cNvGrpSpPr/>
        <p:nvPr/>
      </p:nvGrpSpPr>
      <p:grpSpPr>
        <a:xfrm>
          <a:off x="0" y="0"/>
          <a:ext cx="0" cy="0"/>
          <a:chOff x="0" y="0"/>
          <a:chExt cx="0" cy="0"/>
        </a:xfrm>
      </p:grpSpPr>
      <p:sp>
        <p:nvSpPr>
          <p:cNvPr id="3678" name="Google Shape;3678;p51"/>
          <p:cNvSpPr/>
          <p:nvPr/>
        </p:nvSpPr>
        <p:spPr>
          <a:xfrm>
            <a:off x="1981138" y="326005"/>
            <a:ext cx="3147453" cy="36838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1"/>
          <p:cNvSpPr txBox="1">
            <a:spLocks noGrp="1"/>
          </p:cNvSpPr>
          <p:nvPr>
            <p:ph type="title"/>
          </p:nvPr>
        </p:nvSpPr>
        <p:spPr>
          <a:xfrm>
            <a:off x="1916264" y="55571"/>
            <a:ext cx="7227736" cy="1277638"/>
          </a:xfrm>
          <a:prstGeom prst="rect">
            <a:avLst/>
          </a:prstGeom>
        </p:spPr>
        <p:txBody>
          <a:bodyPr spcFirstLastPara="1" wrap="square" lIns="91425" tIns="91425" rIns="91425" bIns="91425" anchor="ctr" anchorCtr="0">
            <a:noAutofit/>
          </a:bodyPr>
          <a:lstStyle/>
          <a:p>
            <a:pPr lvl="0" algn="l">
              <a:lnSpc>
                <a:spcPct val="150000"/>
              </a:lnSpc>
              <a:buSzPts val="1100"/>
            </a:pPr>
            <a:r>
              <a:rPr lang="en-US" sz="2000" dirty="0">
                <a:latin typeface="Palatino Linotype" panose="02040502050505030304" pitchFamily="18" charset="0"/>
              </a:rPr>
              <a:t>Handling Missing </a:t>
            </a:r>
            <a:r>
              <a:rPr lang="en-US" sz="2000" dirty="0" smtClean="0">
                <a:latin typeface="Palatino Linotype" panose="02040502050505030304" pitchFamily="18" charset="0"/>
              </a:rPr>
              <a:t>Values</a:t>
            </a:r>
            <a:br>
              <a:rPr lang="en-US" sz="2000" dirty="0" smtClean="0">
                <a:latin typeface="Palatino Linotype" panose="02040502050505030304" pitchFamily="18" charset="0"/>
              </a:rPr>
            </a:br>
            <a:r>
              <a:rPr lang="en-US" sz="2000" dirty="0" smtClean="0">
                <a:latin typeface="Palatino Linotype" panose="02040502050505030304" pitchFamily="18" charset="0"/>
              </a:rPr>
              <a:t>lets </a:t>
            </a:r>
            <a:r>
              <a:rPr lang="en-US" sz="1600" dirty="0" smtClean="0">
                <a:latin typeface="Palatino Linotype" panose="02040502050505030304" pitchFamily="18" charset="0"/>
              </a:rPr>
              <a:t>Display </a:t>
            </a:r>
            <a:r>
              <a:rPr lang="en-US" sz="1600" dirty="0">
                <a:latin typeface="Palatino Linotype" panose="02040502050505030304" pitchFamily="18" charset="0"/>
              </a:rPr>
              <a:t>rows where </a:t>
            </a:r>
            <a:r>
              <a:rPr lang="en-US" sz="1600" dirty="0" err="1">
                <a:latin typeface="Palatino Linotype" panose="02040502050505030304" pitchFamily="18" charset="0"/>
              </a:rPr>
              <a:t>CustomerCategory</a:t>
            </a:r>
            <a:r>
              <a:rPr lang="en-US" sz="1600" dirty="0">
                <a:latin typeface="Palatino Linotype" panose="02040502050505030304" pitchFamily="18" charset="0"/>
              </a:rPr>
              <a:t> is '</a:t>
            </a:r>
            <a:r>
              <a:rPr lang="en-US" sz="1600" dirty="0" err="1">
                <a:latin typeface="Palatino Linotype" panose="02040502050505030304" pitchFamily="18" charset="0"/>
              </a:rPr>
              <a:t>NoCustomer</a:t>
            </a:r>
            <a:r>
              <a:rPr lang="en-US" sz="1600" dirty="0">
                <a:latin typeface="Palatino Linotype" panose="02040502050505030304" pitchFamily="18" charset="0"/>
              </a:rPr>
              <a:t>'</a:t>
            </a:r>
            <a:endParaRPr sz="900" dirty="0">
              <a:latin typeface="Palatino Linotype" panose="02040502050505030304" pitchFamily="18" charset="0"/>
            </a:endParaRPr>
          </a:p>
        </p:txBody>
      </p:sp>
      <p:grpSp>
        <p:nvGrpSpPr>
          <p:cNvPr id="3681" name="Google Shape;3681;p51"/>
          <p:cNvGrpSpPr/>
          <p:nvPr/>
        </p:nvGrpSpPr>
        <p:grpSpPr>
          <a:xfrm flipH="1">
            <a:off x="-2196357" y="-1687577"/>
            <a:ext cx="4017967" cy="3644766"/>
            <a:chOff x="3166062" y="1034326"/>
            <a:chExt cx="6010422" cy="5452155"/>
          </a:xfrm>
        </p:grpSpPr>
        <p:sp>
          <p:nvSpPr>
            <p:cNvPr id="3682" name="Google Shape;3682;p51"/>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1"/>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rotWithShape="1">
          <a:blip r:embed="rId3"/>
          <a:srcRect l="18261" t="25662" r="5739" b="7092"/>
          <a:stretch/>
        </p:blipFill>
        <p:spPr>
          <a:xfrm>
            <a:off x="1383527" y="1200648"/>
            <a:ext cx="6949440" cy="3458818"/>
          </a:xfrm>
          <a:prstGeom prst="rect">
            <a:avLst/>
          </a:prstGeom>
        </p:spPr>
      </p:pic>
    </p:spTree>
    <p:extLst>
      <p:ext uri="{BB962C8B-B14F-4D97-AF65-F5344CB8AC3E}">
        <p14:creationId xmlns:p14="http://schemas.microsoft.com/office/powerpoint/2010/main" val="3579829872"/>
      </p:ext>
    </p:extLst>
  </p:cSld>
  <p:clrMapOvr>
    <a:masterClrMapping/>
  </p:clrMapOvr>
</p:sld>
</file>

<file path=ppt/theme/theme1.xml><?xml version="1.0" encoding="utf-8"?>
<a:theme xmlns:a="http://schemas.openxmlformats.org/drawingml/2006/main" name="Online Shopping MK Plan by Slidesgo">
  <a:themeElements>
    <a:clrScheme name="Simple Light">
      <a:dk1>
        <a:srgbClr val="000000"/>
      </a:dk1>
      <a:lt1>
        <a:srgbClr val="FFFFFF"/>
      </a:lt1>
      <a:dk2>
        <a:srgbClr val="686868"/>
      </a:dk2>
      <a:lt2>
        <a:srgbClr val="EFE4C8"/>
      </a:lt2>
      <a:accent1>
        <a:srgbClr val="EFEFEF"/>
      </a:accent1>
      <a:accent2>
        <a:srgbClr val="D7E7E7"/>
      </a:accent2>
      <a:accent3>
        <a:srgbClr val="A3D6D7"/>
      </a:accent3>
      <a:accent4>
        <a:srgbClr val="EBB7B0"/>
      </a:accent4>
      <a:accent5>
        <a:srgbClr val="F19082"/>
      </a:accent5>
      <a:accent6>
        <a:srgbClr val="CD4A3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TotalTime>
  <Words>1334</Words>
  <Application>Microsoft Office PowerPoint</Application>
  <PresentationFormat>On-screen Show (16:9)</PresentationFormat>
  <Paragraphs>203</Paragraphs>
  <Slides>66</Slides>
  <Notes>66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66</vt:i4>
      </vt:variant>
    </vt:vector>
  </HeadingPairs>
  <TitlesOfParts>
    <vt:vector size="80" baseType="lpstr">
      <vt:lpstr>Abel</vt:lpstr>
      <vt:lpstr>Agency FB</vt:lpstr>
      <vt:lpstr>Arial</vt:lpstr>
      <vt:lpstr>Bebas Neue</vt:lpstr>
      <vt:lpstr>Courier New</vt:lpstr>
      <vt:lpstr>Fira Sans Extra Condensed Medium</vt:lpstr>
      <vt:lpstr>Helvetica Neue</vt:lpstr>
      <vt:lpstr>Nunito Light</vt:lpstr>
      <vt:lpstr>Palatino Linotype</vt:lpstr>
      <vt:lpstr>Perpetua</vt:lpstr>
      <vt:lpstr>Perpetua Titling MT</vt:lpstr>
      <vt:lpstr>Questrial</vt:lpstr>
      <vt:lpstr>Wingdings</vt:lpstr>
      <vt:lpstr>Online Shopping MK Plan by Slidesgo</vt:lpstr>
      <vt:lpstr>ONLINE RETAIL  Customer Segmentation &amp; Cohort Analysis </vt:lpstr>
      <vt:lpstr>Introduction</vt:lpstr>
      <vt:lpstr>Distribution Analysis</vt:lpstr>
      <vt:lpstr>01</vt:lpstr>
      <vt:lpstr>overview of the structure and content of the DataFrame.</vt:lpstr>
      <vt:lpstr>summary of the DataFrame.</vt:lpstr>
      <vt:lpstr>overview of key measures such as mean, standard deviation, minimum, 25th percentile, median, 75th percentile, and maximum for each numerical feature in the dataset.</vt:lpstr>
      <vt:lpstr>We see that there are negative values </vt:lpstr>
      <vt:lpstr>Handling Missing Values lets Display rows where CustomerCategory is 'NoCustomer'</vt:lpstr>
      <vt:lpstr>Clean the Data from the Noise and Missing Values</vt:lpstr>
      <vt:lpstr>Explore the Orders</vt:lpstr>
      <vt:lpstr>01</vt:lpstr>
      <vt:lpstr>02</vt:lpstr>
      <vt:lpstr>Explore Customers by Country</vt:lpstr>
      <vt:lpstr>Explore Customers by Country</vt:lpstr>
      <vt:lpstr>UK is the most sales </vt:lpstr>
      <vt:lpstr> popular products in the UK</vt:lpstr>
      <vt:lpstr>02</vt:lpstr>
      <vt:lpstr>03</vt:lpstr>
      <vt:lpstr>Review df_uk DataFrame</vt:lpstr>
      <vt:lpstr>STEP to calculate the recency values</vt:lpstr>
      <vt:lpstr>merging the df_uk with the last_purchase_date </vt:lpstr>
      <vt:lpstr>STEP to calculate the recency values</vt:lpstr>
      <vt:lpstr>df_uk with the recency </vt:lpstr>
      <vt:lpstr>Plot RFM distributions</vt:lpstr>
      <vt:lpstr>STEP to calculate Frequency Number of purchases</vt:lpstr>
      <vt:lpstr>Plot RFM distributions</vt:lpstr>
      <vt:lpstr>Total amount of money spent</vt:lpstr>
      <vt:lpstr>Plot RFM distributions</vt:lpstr>
      <vt:lpstr>PowerPoint Presentation</vt:lpstr>
      <vt:lpstr>03</vt:lpstr>
      <vt:lpstr>04</vt:lpstr>
      <vt:lpstr>STEP to Creating the RFM Segmentation Table</vt:lpstr>
      <vt:lpstr>Table of the scores</vt:lpstr>
      <vt:lpstr>STEP to calculate the recency values</vt:lpstr>
      <vt:lpstr>RFM Segmentation Table</vt:lpstr>
      <vt:lpstr>Average Values for Each RFM_Level</vt:lpstr>
      <vt:lpstr>Plot RFM Segments</vt:lpstr>
      <vt:lpstr>The number of customers in each RFM segment  </vt:lpstr>
      <vt:lpstr>04</vt:lpstr>
      <vt:lpstr>05</vt:lpstr>
      <vt:lpstr>Data Pre-Processing and Exploring  for Clustering</vt:lpstr>
      <vt:lpstr>Visualize the correlation matrix as a heatmap</vt:lpstr>
      <vt:lpstr>PowerPoint Presentation</vt:lpstr>
      <vt:lpstr>PowerPoint Presentation</vt:lpstr>
      <vt:lpstr>PowerPoint Presentation</vt:lpstr>
      <vt:lpstr>PowerPoint Presentation</vt:lpstr>
      <vt:lpstr>PowerPoint Presentation</vt:lpstr>
      <vt:lpstr>correlation matrix as a heatmap</vt:lpstr>
      <vt:lpstr>Clustering Implementation</vt:lpstr>
      <vt:lpstr>Visualize  K-means Clustering</vt:lpstr>
      <vt:lpstr>Visualize  K-means Clustering</vt:lpstr>
      <vt:lpstr>K-Means Clustering - Frequency vs Monetary</vt:lpstr>
      <vt:lpstr>Cluster Id vs Recency, Cluster Id vs Frequency and Cluster Id vs Monetary using Box plot</vt:lpstr>
      <vt:lpstr>Distribution of Clustering (compare)</vt:lpstr>
      <vt:lpstr>05</vt:lpstr>
      <vt:lpstr>06</vt:lpstr>
      <vt:lpstr>PowerPoint Presentation</vt:lpstr>
      <vt:lpstr>heatmap for the cohort 1 retention matrix</vt:lpstr>
      <vt:lpstr>Create the 2nd Cohort: Average Quantity Sold</vt:lpstr>
      <vt:lpstr>heatmap for the cohort 2</vt:lpstr>
      <vt:lpstr>Create the 3rd Cohort: Average Sales</vt:lpstr>
      <vt:lpstr>heatmap for the cohort 3</vt:lpstr>
      <vt:lpstr>06</vt:lpstr>
      <vt:lpstr>—conclusion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RETAIL  Customer Segmentation &amp; Cohort Analysis</dc:title>
  <dc:creator>mimi .</dc:creator>
  <cp:lastModifiedBy>Microsoft account</cp:lastModifiedBy>
  <cp:revision>76</cp:revision>
  <dcterms:modified xsi:type="dcterms:W3CDTF">2023-12-04T00:20:57Z</dcterms:modified>
</cp:coreProperties>
</file>